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  <p:sldMasterId id="2147483685" r:id="rId3"/>
  </p:sldMasterIdLst>
  <p:notesMasterIdLst>
    <p:notesMasterId r:id="rId70"/>
  </p:notesMasterIdLst>
  <p:sldIdLst>
    <p:sldId id="256" r:id="rId4"/>
    <p:sldId id="294" r:id="rId5"/>
    <p:sldId id="494" r:id="rId6"/>
    <p:sldId id="296" r:id="rId7"/>
    <p:sldId id="431" r:id="rId8"/>
    <p:sldId id="433" r:id="rId9"/>
    <p:sldId id="487" r:id="rId10"/>
    <p:sldId id="434" r:id="rId11"/>
    <p:sldId id="435" r:id="rId12"/>
    <p:sldId id="443" r:id="rId13"/>
    <p:sldId id="488" r:id="rId14"/>
    <p:sldId id="432" r:id="rId15"/>
    <p:sldId id="436" r:id="rId16"/>
    <p:sldId id="437" r:id="rId17"/>
    <p:sldId id="438" r:id="rId18"/>
    <p:sldId id="440" r:id="rId19"/>
    <p:sldId id="441" r:id="rId20"/>
    <p:sldId id="442" r:id="rId21"/>
    <p:sldId id="489" r:id="rId22"/>
    <p:sldId id="445" r:id="rId23"/>
    <p:sldId id="446" r:id="rId24"/>
    <p:sldId id="448" r:id="rId25"/>
    <p:sldId id="449" r:id="rId26"/>
    <p:sldId id="498" r:id="rId27"/>
    <p:sldId id="495" r:id="rId28"/>
    <p:sldId id="490" r:id="rId29"/>
    <p:sldId id="450" r:id="rId30"/>
    <p:sldId id="451" r:id="rId31"/>
    <p:sldId id="491" r:id="rId32"/>
    <p:sldId id="455" r:id="rId33"/>
    <p:sldId id="452" r:id="rId34"/>
    <p:sldId id="453" r:id="rId35"/>
    <p:sldId id="492" r:id="rId36"/>
    <p:sldId id="456" r:id="rId37"/>
    <p:sldId id="454" r:id="rId38"/>
    <p:sldId id="459" r:id="rId39"/>
    <p:sldId id="458" r:id="rId40"/>
    <p:sldId id="460" r:id="rId41"/>
    <p:sldId id="461" r:id="rId42"/>
    <p:sldId id="462" r:id="rId43"/>
    <p:sldId id="463" r:id="rId44"/>
    <p:sldId id="493" r:id="rId45"/>
    <p:sldId id="464" r:id="rId46"/>
    <p:sldId id="465" r:id="rId47"/>
    <p:sldId id="466" r:id="rId48"/>
    <p:sldId id="467" r:id="rId49"/>
    <p:sldId id="468" r:id="rId50"/>
    <p:sldId id="469" r:id="rId51"/>
    <p:sldId id="472" r:id="rId52"/>
    <p:sldId id="473" r:id="rId53"/>
    <p:sldId id="474" r:id="rId54"/>
    <p:sldId id="475" r:id="rId55"/>
    <p:sldId id="476" r:id="rId56"/>
    <p:sldId id="477" r:id="rId57"/>
    <p:sldId id="478" r:id="rId58"/>
    <p:sldId id="479" r:id="rId59"/>
    <p:sldId id="480" r:id="rId60"/>
    <p:sldId id="481" r:id="rId61"/>
    <p:sldId id="496" r:id="rId62"/>
    <p:sldId id="482" r:id="rId63"/>
    <p:sldId id="483" r:id="rId64"/>
    <p:sldId id="484" r:id="rId65"/>
    <p:sldId id="485" r:id="rId66"/>
    <p:sldId id="497" r:id="rId67"/>
    <p:sldId id="486" r:id="rId68"/>
    <p:sldId id="430" r:id="rId69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04"/>
    <p:restoredTop sz="94754"/>
  </p:normalViewPr>
  <p:slideViewPr>
    <p:cSldViewPr snapToGrid="0" snapToObjects="1">
      <p:cViewPr varScale="1">
        <p:scale>
          <a:sx n="114" d="100"/>
          <a:sy n="114" d="100"/>
        </p:scale>
        <p:origin x="76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" Type="http://schemas.openxmlformats.org/officeDocument/2006/relationships/slide" Target="slides/slide4.xml"/><Relationship Id="rId71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2FB812-A9EC-154A-AEED-8655930439B2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E2C8E0-764B-DD40-AB5B-8F1D61D4E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39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E2C8E0-764B-DD40-AB5B-8F1D61D4EC9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75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1" y="1524000"/>
            <a:ext cx="10164233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en-GB" altLang="en-US" noProof="0"/>
              <a:t>Click to edit Master title style</a:t>
            </a:r>
            <a:endParaRPr lang="en-US" altLang="en-US" noProof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41600" y="3962400"/>
            <a:ext cx="87376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en-GB" altLang="en-US" noProof="0"/>
              <a:t>Click to edit Master subtitle style</a:t>
            </a:r>
            <a:endParaRPr lang="en-US" altLang="en-US" noProof="0"/>
          </a:p>
        </p:txBody>
      </p:sp>
      <p:sp>
        <p:nvSpPr>
          <p:cNvPr id="8196" name="Freeform 4"/>
          <p:cNvSpPr>
            <a:spLocks noChangeArrowheads="1"/>
          </p:cNvSpPr>
          <p:nvPr/>
        </p:nvSpPr>
        <p:spPr bwMode="auto">
          <a:xfrm>
            <a:off x="812800" y="1219200"/>
            <a:ext cx="10566400" cy="9144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SG" sz="1800"/>
          </a:p>
        </p:txBody>
      </p:sp>
      <p:sp>
        <p:nvSpPr>
          <p:cNvPr id="8197" name="Line 5"/>
          <p:cNvSpPr>
            <a:spLocks noChangeShapeType="1"/>
          </p:cNvSpPr>
          <p:nvPr/>
        </p:nvSpPr>
        <p:spPr bwMode="auto">
          <a:xfrm>
            <a:off x="2641601" y="3962400"/>
            <a:ext cx="8682567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G" sz="180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11480800" y="6400800"/>
            <a:ext cx="711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 algn="r"/>
            <a:fld id="{2B9BC0BA-7162-46C8-A117-543B5FF937FE}" type="slidenum">
              <a:rPr lang="en-US" altLang="en-US" sz="1400" b="1">
                <a:latin typeface="Garamond" pitchFamily="18" charset="0"/>
              </a:rPr>
              <a:pPr algn="r"/>
              <a:t>‹#›</a:t>
            </a:fld>
            <a:endParaRPr lang="en-US" altLang="en-US" sz="1400" b="1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919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75F0208-B501-1940-A7C0-92DF3AA348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28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7814"/>
            <a:ext cx="2743200" cy="619918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7814"/>
            <a:ext cx="8026400" cy="619918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75F0208-B501-1940-A7C0-92DF3AA348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474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71278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990600"/>
            <a:ext cx="10972800" cy="5486400"/>
          </a:xfrm>
        </p:spPr>
        <p:txBody>
          <a:bodyPr/>
          <a:lstStyle/>
          <a:p>
            <a:r>
              <a:rPr lang="en-GB"/>
              <a:t>Click icon to add table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480800" y="6400800"/>
            <a:ext cx="711200" cy="457200"/>
          </a:xfrm>
        </p:spPr>
        <p:txBody>
          <a:bodyPr/>
          <a:lstStyle>
            <a:lvl1pPr>
              <a:defRPr/>
            </a:lvl1pPr>
          </a:lstStyle>
          <a:p>
            <a:fld id="{375F0208-B501-1940-A7C0-92DF3AA348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0" y="6521450"/>
            <a:ext cx="5994400" cy="2286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741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1" y="1524000"/>
            <a:ext cx="10164233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en-GB" altLang="en-US" noProof="0"/>
              <a:t>Click to edit Master title style</a:t>
            </a:r>
            <a:endParaRPr lang="en-US" altLang="en-US" noProof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41600" y="3962400"/>
            <a:ext cx="87376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en-GB" altLang="en-US" noProof="0"/>
              <a:t>Click to edit Master subtitle style</a:t>
            </a:r>
            <a:endParaRPr lang="en-US" altLang="en-US" noProof="0"/>
          </a:p>
        </p:txBody>
      </p:sp>
      <p:sp>
        <p:nvSpPr>
          <p:cNvPr id="36868" name="Freeform 4"/>
          <p:cNvSpPr>
            <a:spLocks noChangeArrowheads="1"/>
          </p:cNvSpPr>
          <p:nvPr/>
        </p:nvSpPr>
        <p:spPr bwMode="auto">
          <a:xfrm>
            <a:off x="812800" y="1219200"/>
            <a:ext cx="10566400" cy="9144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36869" name="Line 5"/>
          <p:cNvSpPr>
            <a:spLocks noChangeShapeType="1"/>
          </p:cNvSpPr>
          <p:nvPr/>
        </p:nvSpPr>
        <p:spPr bwMode="auto">
          <a:xfrm>
            <a:off x="2641601" y="3962400"/>
            <a:ext cx="8682567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039797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F0D8D79-08E0-48CA-9203-A37DB9B01E0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11895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740D621-3521-4C00-9508-D1BF9CF0F09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80531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19200"/>
            <a:ext cx="53848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3848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80D4CE2-6DBC-47F2-BC92-D26F595DC398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00296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094941A-1381-426D-8678-8110645A465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66749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B037F2-F589-6C47-BEEA-57FDCEB8E47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80800" y="6400800"/>
            <a:ext cx="711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800" b="1" i="1">
                <a:solidFill>
                  <a:srgbClr val="C00000"/>
                </a:solidFill>
                <a:latin typeface="+mn-lt"/>
              </a:defRPr>
            </a:lvl1pPr>
          </a:lstStyle>
          <a:p>
            <a:fld id="{375F0208-B501-1940-A7C0-92DF3AA34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7448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31B1802-8301-4F2A-8DDB-CE880733FF8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5148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75F0208-B501-1940-A7C0-92DF3AA348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300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1C0C41C-3BFF-4F00-9103-6A74971BCA1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75949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E13FA90-484E-4DE3-B424-C392F04A17A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43681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53736A7-1CF8-489E-892E-251703C596F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25032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28600"/>
            <a:ext cx="2743200" cy="63246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8026400" cy="63246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8DB63F7-3E41-4A34-957B-2A3C4747AE5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94881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242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0911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12423"/>
            <a:ext cx="105156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52635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880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2"/>
            <a:ext cx="5181600" cy="435133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2"/>
            <a:ext cx="5181600" cy="435133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8503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2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2"/>
            <a:ext cx="5156200" cy="36805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7552"/>
            <a:ext cx="5181601" cy="36805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756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415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75F0208-B501-1940-A7C0-92DF3AA348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949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735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2"/>
            <a:ext cx="393192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191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8199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166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0362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0364"/>
            <a:ext cx="7734300" cy="581183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13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990600"/>
            <a:ext cx="53848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90600"/>
            <a:ext cx="53848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75F0208-B501-1940-A7C0-92DF3AA3486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021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75F0208-B501-1940-A7C0-92DF3AA3486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712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75F0208-B501-1940-A7C0-92DF3AA3486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314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75F0208-B501-1940-A7C0-92DF3AA3486D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816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75F0208-B501-1940-A7C0-92DF3AA3486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13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75F0208-B501-1940-A7C0-92DF3AA3486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79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4"/>
            <a:ext cx="10972800" cy="71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90600"/>
            <a:ext cx="109728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  <a:endParaRPr lang="en-US" altLang="en-US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80800" y="6400800"/>
            <a:ext cx="711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800" b="1" i="1">
                <a:solidFill>
                  <a:srgbClr val="C00000"/>
                </a:solidFill>
                <a:latin typeface="+mn-lt"/>
              </a:defRPr>
            </a:lvl1pPr>
          </a:lstStyle>
          <a:p>
            <a:fld id="{375F0208-B501-1940-A7C0-92DF3AA3486D}" type="slidenum">
              <a:rPr lang="en-US" smtClean="0"/>
              <a:t>‹#›</a:t>
            </a:fld>
            <a:endParaRPr lang="en-US"/>
          </a:p>
        </p:txBody>
      </p:sp>
      <p:sp>
        <p:nvSpPr>
          <p:cNvPr id="7173" name="Freeform 5"/>
          <p:cNvSpPr>
            <a:spLocks noChangeArrowheads="1"/>
          </p:cNvSpPr>
          <p:nvPr/>
        </p:nvSpPr>
        <p:spPr bwMode="auto">
          <a:xfrm>
            <a:off x="508000" y="228600"/>
            <a:ext cx="10972800" cy="6096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SG" sz="1800"/>
          </a:p>
        </p:txBody>
      </p:sp>
      <p:sp>
        <p:nvSpPr>
          <p:cNvPr id="7174" name="Line 6"/>
          <p:cNvSpPr>
            <a:spLocks noChangeShapeType="1"/>
          </p:cNvSpPr>
          <p:nvPr/>
        </p:nvSpPr>
        <p:spPr bwMode="auto">
          <a:xfrm>
            <a:off x="609600" y="6629400"/>
            <a:ext cx="10972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G" sz="180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12800" y="6521450"/>
            <a:ext cx="29464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96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</a:defRPr>
      </a:lvl2pPr>
      <a:lvl3pPr marL="1022350" indent="-3508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3pPr>
      <a:lvl4pPr marL="1339850" indent="-31591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</a:defRPr>
      </a:lvl4pPr>
      <a:lvl5pPr marL="16811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1383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955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0527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5099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28600"/>
            <a:ext cx="10972800" cy="788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19200"/>
            <a:ext cx="109728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  <a:endParaRPr lang="en-US" altLang="en-US"/>
          </a:p>
        </p:txBody>
      </p:sp>
      <p:sp>
        <p:nvSpPr>
          <p:cNvPr id="35844" name="Freeform 4"/>
          <p:cNvSpPr>
            <a:spLocks noChangeArrowheads="1"/>
          </p:cNvSpPr>
          <p:nvPr/>
        </p:nvSpPr>
        <p:spPr bwMode="auto">
          <a:xfrm>
            <a:off x="508000" y="152400"/>
            <a:ext cx="10972800" cy="6096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35845" name="Line 5"/>
          <p:cNvSpPr>
            <a:spLocks noChangeShapeType="1"/>
          </p:cNvSpPr>
          <p:nvPr/>
        </p:nvSpPr>
        <p:spPr bwMode="auto">
          <a:xfrm>
            <a:off x="609600" y="6629400"/>
            <a:ext cx="10972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582400" y="6629400"/>
            <a:ext cx="609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50000"/>
              </a:lnSpc>
              <a:defRPr sz="1400"/>
            </a:lvl1pPr>
          </a:lstStyle>
          <a:p>
            <a:fld id="{340BAAAD-52D6-4FB3-AB55-71C64A1E2A0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11200" y="6553200"/>
            <a:ext cx="2540000" cy="15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tx2"/>
                </a:solidFill>
                <a:latin typeface="Arial Black" pitchFamily="34" charset="0"/>
              </a:defRPr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0196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2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404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9B68-287C-FA4D-B67F-91369F86E5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C00000"/>
                </a:solidFill>
              </a:rPr>
              <a:t>IT5005</a:t>
            </a:r>
            <a:br>
              <a:rPr lang="en-US" altLang="en-US" b="1" dirty="0">
                <a:solidFill>
                  <a:srgbClr val="C00000"/>
                </a:solidFill>
              </a:rPr>
            </a:br>
            <a:r>
              <a:rPr lang="en-US" altLang="en-US" b="1" dirty="0">
                <a:solidFill>
                  <a:srgbClr val="C00000"/>
                </a:solidFill>
              </a:rPr>
              <a:t>Artificial Intelligence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7CED21-3B30-7E45-9162-7839221A64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 dirty="0"/>
              <a:t>Lecture 4: Inference Mechanisms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940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EB62F-1B8F-4EE7-033C-83FD16D26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4.2 Logical Entailment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C57110-8649-6DC5-A48D-743DA195DE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In the past two lectures we looked at how we applied inference rules to see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KB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⊨</m:t>
                    </m:r>
                    <m:r>
                      <a:rPr lang="en-GB" sz="32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We will now look at our algorithms for determining this.</a:t>
                </a:r>
              </a:p>
              <a:p>
                <a:pPr lvl="1"/>
                <a:r>
                  <a:rPr lang="en-GB" dirty="0"/>
                  <a:t>Start with propositional logic, extend to first order logic.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C57110-8649-6DC5-A48D-743DA195DE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2" t="-13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B4F43-82FB-101E-060A-1EBD301A0E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036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03F859-D57B-F646-846D-6E28A963F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checking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9A7F8A-7C61-4B4C-AB36-392C903564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Inference Mechanisms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5840D8-4173-FB4A-88C6-9225D4E241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C3225-15E8-4B57-AD65-B32B01C67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4.3 Model Checking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2E6D5-A56A-7C07-06E5-2F14F4BBE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model checking, we try all possible combinations of truth values for each variable, and see if </a:t>
            </a:r>
            <a:r>
              <a:rPr lang="en-GB" i="1" dirty="0"/>
              <a:t>a</a:t>
            </a:r>
            <a:r>
              <a:rPr lang="en-GB" dirty="0"/>
              <a:t> is true in all of these.</a:t>
            </a:r>
          </a:p>
          <a:p>
            <a:pPr lvl="1"/>
            <a:r>
              <a:rPr lang="en-GB" dirty="0"/>
              <a:t>We have already done this using truth tables in the propositional logic lecture.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5D8B6-848C-0998-C519-5F7D97C532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58BC59-54B1-9E1C-E695-600403649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812" y="2460811"/>
            <a:ext cx="6372435" cy="394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589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C3225-15E8-4B57-AD65-B32B01C67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4.3 Model Checking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72E6D5-A56A-7C07-06E5-2F14F4BBE8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We will now apply this to our Wumpus World:</a:t>
                </a:r>
              </a:p>
              <a:p>
                <a:pPr lvl="1"/>
                <a:r>
                  <a:rPr lang="en-GB" dirty="0"/>
                  <a:t>We represent the Wumpus World using the following statements: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GB" dirty="0"/>
                  <a:t> : there is a breeze is square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GB" dirty="0"/>
                  <a:t>.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GB" dirty="0"/>
                  <a:t> : There is a pit in square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GB" dirty="0"/>
              </a:p>
              <a:p>
                <a:r>
                  <a:rPr lang="en-GB" dirty="0"/>
                  <a:t>We would like to ask: Is there a pit in (2,2)? Formally we would like to show that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KB</m:t>
                    </m:r>
                    <m:r>
                      <a:rPr lang="en-US" sz="3200">
                        <a:latin typeface="Cambria Math" panose="02040503050406030204" pitchFamily="18" charset="0"/>
                      </a:rPr>
                      <m:t> ⊨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endParaRPr lang="en-GB" dirty="0"/>
              </a:p>
              <a:p>
                <a:pPr marL="344487" lvl="1" indent="0">
                  <a:buNone/>
                </a:pPr>
                <a:endParaRPr lang="en-GB" dirty="0"/>
              </a:p>
              <a:p>
                <a:pPr marL="671512" lvl="2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72E6D5-A56A-7C07-06E5-2F14F4BBE8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2" t="-13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5D8B6-848C-0998-C519-5F7D97C532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531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C3225-15E8-4B57-AD65-B32B01C67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4.3 Model Checking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72E6D5-A56A-7C07-06E5-2F14F4BBE8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GB" dirty="0"/>
                  <a:t>We can write the following rules:</a:t>
                </a:r>
              </a:p>
              <a:p>
                <a:pPr lvl="2"/>
                <a:r>
                  <a:rPr lang="en-GB" dirty="0"/>
                  <a:t>There are no pits in (1,1):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:~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2"/>
                <a:r>
                  <a:rPr lang="en-GB" dirty="0"/>
                  <a:t>If there’s a breeze in (1,1) or (2,1), there’s a pit in at least one of the squares around it: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671512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∨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671512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lvl="2"/>
                <a:endParaRPr lang="en-GB" dirty="0"/>
              </a:p>
              <a:p>
                <a:pPr marL="671512" lvl="2" indent="0">
                  <a:buNone/>
                </a:pPr>
                <a:r>
                  <a:rPr lang="en-GB" dirty="0"/>
                  <a:t>	</a:t>
                </a:r>
              </a:p>
              <a:p>
                <a:pPr marL="671512" lvl="2" indent="0">
                  <a:buNone/>
                </a:pPr>
                <a:endParaRPr lang="en-GB" dirty="0"/>
              </a:p>
              <a:p>
                <a:pPr marL="671512" lvl="2" indent="0">
                  <a:buNone/>
                </a:pPr>
                <a:endParaRPr lang="en-GB" dirty="0"/>
              </a:p>
              <a:p>
                <a:pPr marL="671512" lvl="2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72E6D5-A56A-7C07-06E5-2F14F4BBE8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1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5D8B6-848C-0998-C519-5F7D97C532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D9A821-17C6-7DBB-7145-7426DC58A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418" y="3250586"/>
            <a:ext cx="3623982" cy="322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602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61937-F8BA-50C4-9DAD-17A855BDF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4.3 Model Checking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824D92-5918-9FB0-A2D1-7C83149C9B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Our sensors tell us that there is no breeze in (1, 1). Thus we can conclude: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∨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	(Premise)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			</a:t>
                </a:r>
                <a:r>
                  <a:rPr lang="en-US" b="0">
                    <a:ea typeface="Cambria Math" panose="02040503050406030204" pitchFamily="18" charset="0"/>
                  </a:rPr>
                  <a:t>(Premise</a:t>
                </a:r>
                <a:r>
                  <a:rPr lang="en-US" b="0" dirty="0"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∨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 		(Modus Tollens)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∧~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		(De-Morgan’s Theorem)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4:~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			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-</a:t>
                </a:r>
                <a:r>
                  <a:rPr lang="en-US" dirty="0" err="1">
                    <a:ea typeface="Cambria Math" panose="02040503050406030204" pitchFamily="18" charset="0"/>
                  </a:rPr>
                  <a:t>elim</a:t>
                </a:r>
                <a:r>
                  <a:rPr lang="en-US" dirty="0"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5:~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			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-</a:t>
                </a:r>
                <a:r>
                  <a:rPr lang="en-US" dirty="0" err="1">
                    <a:ea typeface="Cambria Math" panose="02040503050406030204" pitchFamily="18" charset="0"/>
                  </a:rPr>
                  <a:t>elim</a:t>
                </a:r>
                <a:r>
                  <a:rPr lang="en-US" dirty="0"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824D92-5918-9FB0-A2D1-7C83149C9B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2" t="-13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10EA7-E045-57D5-A5FB-157084F85D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5F26E0-FE4D-6D32-ABB8-4124AD67783E}"/>
                  </a:ext>
                </a:extLst>
              </p:cNvPr>
              <p:cNvSpPr txBox="1"/>
              <p:nvPr/>
            </p:nvSpPr>
            <p:spPr>
              <a:xfrm>
                <a:off x="3059206" y="3298122"/>
                <a:ext cx="61184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5F26E0-FE4D-6D32-ABB8-4124AD677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206" y="3298122"/>
                <a:ext cx="611841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3D4665F-C1BE-2714-AD66-282AA3C40A04}"/>
              </a:ext>
            </a:extLst>
          </p:cNvPr>
          <p:cNvCxnSpPr>
            <a:cxnSpLocks/>
          </p:cNvCxnSpPr>
          <p:nvPr/>
        </p:nvCxnSpPr>
        <p:spPr>
          <a:xfrm>
            <a:off x="609600" y="3133166"/>
            <a:ext cx="682662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694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61937-F8BA-50C4-9DAD-17A855BDF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4.3 Model Checking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824D92-5918-9FB0-A2D1-7C83149C9B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Our sensors also tell us that there is a breeze in (2, 1). Thus, 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∨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∨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	(Premise)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 					(Premise)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∨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∨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		(Modus Ponens)</a:t>
                </a: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We know from R1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. Thus,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∨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			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elim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824D92-5918-9FB0-A2D1-7C83149C9B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2" t="-1386" r="-11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10EA7-E045-57D5-A5FB-157084F85D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16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1B1F17-3D3B-3F22-D47E-72442C58CAF7}"/>
              </a:ext>
            </a:extLst>
          </p:cNvPr>
          <p:cNvCxnSpPr>
            <a:cxnSpLocks/>
          </p:cNvCxnSpPr>
          <p:nvPr/>
        </p:nvCxnSpPr>
        <p:spPr>
          <a:xfrm>
            <a:off x="609600" y="2702860"/>
            <a:ext cx="763344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357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61937-F8BA-50C4-9DAD-17A855BDF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4.3 Model Checking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824D92-5918-9FB0-A2D1-7C83149C9B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We know from R1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. Thus,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∨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elim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We can see that we can’t draw any conclusion about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.</a:t>
                </a:r>
              </a:p>
              <a:p>
                <a:r>
                  <a:rPr lang="en-US" dirty="0">
                    <a:ea typeface="Cambria Math" panose="02040503050406030204" pitchFamily="18" charset="0"/>
                  </a:rPr>
                  <a:t>Now let’s do model checking to verify our results: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Assign all possible truth values to the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</a:p>
              <a:p>
                <a:pPr lvl="2"/>
                <a:r>
                  <a:rPr lang="en-US" dirty="0">
                    <a:ea typeface="Cambria Math" panose="02040503050406030204" pitchFamily="18" charset="0"/>
                  </a:rPr>
                  <a:t>This will give us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=2048 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entries in our truth table!</a:t>
                </a: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824D92-5918-9FB0-A2D1-7C83149C9B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2" t="-13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10EA7-E045-57D5-A5FB-157084F85D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93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61937-F8BA-50C4-9DAD-17A855BDF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4.3 Model Checking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824D92-5918-9FB0-A2D1-7C83149C9B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990600"/>
                <a:ext cx="10972800" cy="2196353"/>
              </a:xfrm>
            </p:spPr>
            <p:txBody>
              <a:bodyPr/>
              <a:lstStyle/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Find the rows whose truth values correspond to what we know in the KB: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𝐹𝑎𝑙𝑠𝑒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𝑇𝑟𝑢𝑒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𝐹𝑎𝑙𝑠𝑒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𝐹𝑎𝑙𝑠𝑒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:??,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:??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𝑇𝑟𝑢𝑒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𝑇𝑟𝑢𝑒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𝑇𝑟𝑢𝑒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𝑇𝑟𝑢𝑒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𝑇𝑟𝑢𝑒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These are the “critical rows” that make our KB true. There are 3 of them, shown here:</a:t>
                </a: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824D92-5918-9FB0-A2D1-7C83149C9B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990600"/>
                <a:ext cx="10972800" cy="2196353"/>
              </a:xfrm>
              <a:blipFill>
                <a:blip r:embed="rId2"/>
                <a:stretch>
                  <a:fillRect t="-2874" r="-809" b="-229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10EA7-E045-57D5-A5FB-157084F85D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25FCE9-BBB3-5823-3C4C-BFD88F518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88" y="3149600"/>
            <a:ext cx="6908800" cy="32512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A6DAD50-9B37-A02E-3118-8C4DA990E588}"/>
              </a:ext>
            </a:extLst>
          </p:cNvPr>
          <p:cNvSpPr/>
          <p:nvPr/>
        </p:nvSpPr>
        <p:spPr>
          <a:xfrm>
            <a:off x="4295588" y="4356847"/>
            <a:ext cx="6908800" cy="135815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B0AD53-1EE2-D063-2A96-C1F65A1BFEBA}"/>
                  </a:ext>
                </a:extLst>
              </p:cNvPr>
              <p:cNvSpPr txBox="1"/>
              <p:nvPr/>
            </p:nvSpPr>
            <p:spPr>
              <a:xfrm>
                <a:off x="987612" y="3671047"/>
                <a:ext cx="305995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We can see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⊭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GB" sz="2400" dirty="0"/>
                  <a:t>,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GB" sz="2400" dirty="0"/>
                  <a:t> is true in two rows.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B0AD53-1EE2-D063-2A96-C1F65A1BF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12" y="3671047"/>
                <a:ext cx="3059953" cy="1200329"/>
              </a:xfrm>
              <a:prstGeom prst="rect">
                <a:avLst/>
              </a:prstGeom>
              <a:blipFill>
                <a:blip r:embed="rId4"/>
                <a:stretch>
                  <a:fillRect l="-2893" t="-3125" b="-104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8583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03F859-D57B-F646-846D-6E28A963F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resolution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9A7F8A-7C61-4B4C-AB36-392C903564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Inference Mechanisms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5840D8-4173-FB4A-88C6-9225D4E241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931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102CC-49C9-9045-86CD-B16FAD886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E55D7-517C-1741-91CB-A5E927D08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4.1 Motivation</a:t>
            </a:r>
          </a:p>
          <a:p>
            <a:pPr marL="0" indent="0">
              <a:buNone/>
            </a:pPr>
            <a:r>
              <a:rPr lang="en-US" dirty="0"/>
              <a:t>4.2 Logical Entailment</a:t>
            </a:r>
          </a:p>
          <a:p>
            <a:pPr marL="0" indent="0">
              <a:buNone/>
            </a:pPr>
            <a:r>
              <a:rPr lang="en-US" dirty="0"/>
              <a:t>4.3 Model Checking</a:t>
            </a:r>
          </a:p>
          <a:p>
            <a:pPr marL="0" indent="0">
              <a:buNone/>
            </a:pPr>
            <a:r>
              <a:rPr lang="en-US" dirty="0"/>
              <a:t>4.4 Resolution</a:t>
            </a:r>
          </a:p>
          <a:p>
            <a:pPr marL="0" indent="0">
              <a:buNone/>
            </a:pPr>
            <a:r>
              <a:rPr lang="en-US" dirty="0"/>
              <a:t>4.5 Conjunctive Normal Forms</a:t>
            </a:r>
          </a:p>
          <a:p>
            <a:pPr marL="0" indent="0">
              <a:buNone/>
            </a:pPr>
            <a:r>
              <a:rPr lang="en-US" dirty="0"/>
              <a:t>4.6 Definite and Horn Clauses</a:t>
            </a:r>
          </a:p>
          <a:p>
            <a:pPr marL="0" indent="0">
              <a:buNone/>
            </a:pPr>
            <a:r>
              <a:rPr lang="en-US" dirty="0"/>
              <a:t>4.7 Forward and Backward Chaining</a:t>
            </a:r>
          </a:p>
          <a:p>
            <a:pPr marL="0" indent="0">
              <a:buNone/>
            </a:pPr>
            <a:r>
              <a:rPr lang="en-US" dirty="0"/>
              <a:t>	4.7.1 Forward Chaining</a:t>
            </a:r>
          </a:p>
          <a:p>
            <a:pPr marL="0" indent="0">
              <a:buNone/>
            </a:pPr>
            <a:r>
              <a:rPr lang="en-US" dirty="0"/>
              <a:t>	4.7.2 Backward Chaining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9A821-4D8D-0240-8BAB-340DF4D745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196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04F04-DA4D-E27D-45CC-3553D09D4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4.4 Resolution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CD62FD-C321-7B9A-FCB9-0D0515407A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Resolution is a simple mechanical method for testing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GB" dirty="0"/>
                  <a:t>Every ”clause” in KB must be statements joined by disjunctions (i.e. OR).</a:t>
                </a:r>
              </a:p>
              <a:p>
                <a:pPr lvl="1"/>
                <a:r>
                  <a:rPr lang="en-GB" dirty="0"/>
                  <a:t>All the statements in each clause are joined by conjunctions (i.e. AND).</a:t>
                </a:r>
              </a:p>
              <a:p>
                <a:pPr lvl="1"/>
                <a:r>
                  <a:rPr lang="en-GB" dirty="0"/>
                  <a:t>This is known as “Conjunctive Normal Form” or CNF. For example:</a:t>
                </a:r>
              </a:p>
              <a:p>
                <a:pPr marL="344487" lvl="1" indent="0">
                  <a:buNone/>
                </a:pPr>
                <a:endParaRPr lang="en-GB" dirty="0"/>
              </a:p>
              <a:p>
                <a:pPr marL="344487" lvl="1" indent="0">
                  <a:buNone/>
                </a:pPr>
                <a:r>
                  <a:rPr lang="en-GB" dirty="0"/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⋁"/>
                            <m:subHide m:val="on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nary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⋁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nary>
                      <m:naryPr>
                        <m:chr m:val="⋁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</m:t>
                        </m:r>
                      </m:e>
                    </m:nary>
                    <m:nary>
                      <m:naryPr>
                        <m:chr m:val="⋀"/>
                        <m:subHide m:val="on"/>
                        <m:supHide m:val="on"/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⋁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</m:t>
                        </m:r>
                      </m:e>
                    </m:nary>
                  </m:oMath>
                </a14:m>
                <a:endParaRPr lang="en-GB" dirty="0"/>
              </a:p>
              <a:p>
                <a:pPr marL="344487" lvl="1" indent="0">
                  <a:buNone/>
                </a:pPr>
                <a:r>
                  <a:rPr lang="en-GB" dirty="0"/>
                  <a:t>	</a:t>
                </a:r>
              </a:p>
              <a:p>
                <a:pPr marL="344487" lvl="1" indent="0">
                  <a:buNone/>
                </a:pPr>
                <a:r>
                  <a:rPr lang="en-GB" dirty="0"/>
                  <a:t>	This is also known as product-of-sums (POS) representation.</a:t>
                </a:r>
              </a:p>
              <a:p>
                <a:pPr marL="344487" lvl="1" indent="0">
                  <a:buNone/>
                </a:pPr>
                <a:r>
                  <a:rPr lang="en-GB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CD62FD-C321-7B9A-FCB9-0D0515407A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2" t="-13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45BDC-93F1-817F-7167-785AEBD8F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65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04F04-DA4D-E27D-45CC-3553D09D4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4.4 Resolution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CD62FD-C321-7B9A-FCB9-0D0515407A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To see if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GB" dirty="0"/>
                  <a:t>Introduce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to the set of clauses.</a:t>
                </a:r>
              </a:p>
              <a:p>
                <a:pPr lvl="1"/>
                <a:r>
                  <a:rPr lang="en-GB" dirty="0"/>
                  <a:t>If there is a clause of the form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⋁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nary>
                  </m:oMath>
                </a14:m>
                <a:r>
                  <a:rPr lang="en-GB" dirty="0"/>
                  <a:t>, then we have:</a:t>
                </a:r>
              </a:p>
              <a:p>
                <a:pPr marL="996950" lvl="3" indent="0">
                  <a:buNone/>
                </a:pPr>
                <a14:m>
                  <m:oMath xmlns:m="http://schemas.openxmlformats.org/officeDocument/2006/math">
                    <m:r>
                      <a:rPr lang="en-SG" sz="28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SG" sz="28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∨</m:t>
                    </m:r>
                    <m:r>
                      <a:rPr lang="en-SG" sz="28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SG" sz="28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∧~</m:t>
                    </m:r>
                    <m:r>
                      <a:rPr lang="en-SG" sz="28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en-SG" sz="2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		(Premise) </a:t>
                </a:r>
              </a:p>
              <a:p>
                <a:pPr marL="996950" lvl="3" indent="0">
                  <a:buNone/>
                </a:pPr>
                <a14:m>
                  <m:oMath xmlns:m="http://schemas.openxmlformats.org/officeDocument/2006/math">
                    <m:r>
                      <a:rPr lang="en-SG" sz="28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≡</m:t>
                    </m:r>
                    <m:r>
                      <a:rPr lang="en-SG" sz="2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SG" sz="2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∧~</m:t>
                    </m:r>
                    <m:r>
                      <a:rPr lang="en-SG" sz="2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SG" sz="2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∨</m:t>
                    </m:r>
                    <m:r>
                      <a:rPr lang="en-SG" sz="2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SG" sz="2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	(Commutative Law)</a:t>
                </a:r>
              </a:p>
              <a:p>
                <a:pPr marL="996950" lvl="3" indent="0">
                  <a:buNone/>
                </a:pPr>
                <a14:m>
                  <m:oMath xmlns:m="http://schemas.openxmlformats.org/officeDocument/2006/math">
                    <m:r>
                      <a:rPr lang="en-SG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≡</m:t>
                    </m:r>
                    <m:r>
                      <a:rPr lang="en-SG" sz="2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𝐹𝑎𝑙𝑠𝑒</m:t>
                    </m:r>
                    <m:r>
                      <a:rPr lang="en-SG" sz="2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∨</m:t>
                    </m:r>
                    <m:r>
                      <a:rPr lang="en-SG" sz="2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SG" sz="2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	(Negation Law)</a:t>
                </a:r>
              </a:p>
              <a:p>
                <a:pPr marL="996950" lvl="3" indent="0">
                  <a:buNone/>
                </a:pPr>
                <a14:m>
                  <m:oMath xmlns:m="http://schemas.openxmlformats.org/officeDocument/2006/math">
                    <m:r>
                      <a:rPr lang="en-SG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≡</m:t>
                    </m:r>
                    <m:r>
                      <a:rPr lang="en-SG" sz="2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SG" sz="2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		(Identity Law)</a:t>
                </a:r>
                <a:endParaRPr lang="en-SG" sz="2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SG" sz="2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Formal definition: </a:t>
                </a:r>
              </a:p>
              <a:p>
                <a:pPr marL="0" indent="0">
                  <a:buNone/>
                </a:pPr>
                <a:endParaRPr lang="en-SG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4487" lvl="1" indent="0">
                  <a:buNone/>
                </a:pPr>
                <a:endParaRPr lang="en-GB" dirty="0"/>
              </a:p>
              <a:p>
                <a:pPr lvl="1"/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CD62FD-C321-7B9A-FCB9-0D0515407A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2" t="-13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45BDC-93F1-817F-7167-785AEBD8F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2294EB-5984-4256-526F-F7DBFA08C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355" y="5271488"/>
            <a:ext cx="9431289" cy="112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04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85421-A98B-CEB3-9454-E5F92F375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4.4 Resolution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7149BD-F730-4EA2-6B62-955E69BDB0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If a series of resolution steps reduces a clause to an empty set:</a:t>
                </a:r>
              </a:p>
              <a:p>
                <a:pPr lvl="1"/>
                <a:r>
                  <a:rPr lang="en-GB" dirty="0"/>
                  <a:t>This means that adding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to the knowledge base resulted in a contradiction (why?)</a:t>
                </a:r>
              </a:p>
              <a:p>
                <a:pPr lvl="1"/>
                <a:r>
                  <a:rPr lang="en-GB" dirty="0"/>
                  <a:t>Thus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cannot be true,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must be true. I.e. </a:t>
                </a: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𝐾𝐵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SG" dirty="0"/>
              </a:p>
              <a:p>
                <a:r>
                  <a:rPr lang="en-GB" dirty="0"/>
                  <a:t>Note that we only need to contradict one clause:</a:t>
                </a:r>
              </a:p>
              <a:p>
                <a:pPr lvl="1"/>
                <a:r>
                  <a:rPr lang="en-GB" dirty="0"/>
                  <a:t>The clauses are joined by conjunctions; once one clause is False, it automatically makes the entire KB false.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7149BD-F730-4EA2-6B62-955E69BDB0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2" t="-13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A5769-3CB7-D396-AE05-FB6B09E21F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018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0CE80-7BD7-2EBF-50BF-255C71C9E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4.4 Resolution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158F68-0973-4436-4D9D-9D047ADA49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990599"/>
                <a:ext cx="10972800" cy="2231181"/>
              </a:xfrm>
            </p:spPr>
            <p:txBody>
              <a:bodyPr/>
              <a:lstStyle/>
              <a:p>
                <a:r>
                  <a:rPr lang="en-GB" dirty="0"/>
                  <a:t>Example:</a:t>
                </a:r>
              </a:p>
              <a:p>
                <a:pPr lvl="1"/>
                <a:r>
                  <a:rPr lang="en-GB" dirty="0"/>
                  <a:t>Notes: The clauses shown in the boxes are the CNF versions of what we have in the KB</a:t>
                </a:r>
              </a:p>
              <a:p>
                <a:pPr lvl="1"/>
                <a:r>
                  <a:rPr lang="en-GB" dirty="0"/>
                  <a:t>From Slide 26 the  CNF clauses are (we will often use ~ instead of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</m:oMath>
                </a14:m>
                <a:r>
                  <a:rPr lang="en-GB" dirty="0"/>
                  <a:t> as it is easier to type):</a:t>
                </a:r>
              </a:p>
              <a:p>
                <a:pPr marL="344487" lvl="1" indent="0">
                  <a:buNone/>
                </a:pPr>
                <a:r>
                  <a:rPr lang="en-GB" dirty="0"/>
                  <a:t> </a:t>
                </a:r>
              </a:p>
              <a:p>
                <a:pPr lvl="1"/>
                <a:endParaRPr lang="en-GB" dirty="0" smtClean="0"/>
              </a:p>
              <a:p>
                <a:pPr lvl="1"/>
                <a:endParaRPr lang="en-GB" dirty="0"/>
              </a:p>
              <a:p>
                <a:pPr lvl="1"/>
                <a:endParaRPr lang="en-GB" dirty="0" smtClean="0"/>
              </a:p>
              <a:p>
                <a:pPr lvl="1"/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158F68-0973-4436-4D9D-9D047ADA49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990599"/>
                <a:ext cx="10972800" cy="2231181"/>
              </a:xfrm>
              <a:blipFill>
                <a:blip r:embed="rId2"/>
                <a:stretch>
                  <a:fillRect l="-444" t="-3270" b="-9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5E5EF2-A8E0-5BBB-1019-2C57781005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598" y="2847363"/>
            <a:ext cx="5972175" cy="60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5100" y="3662886"/>
            <a:ext cx="526732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66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0CE80-7BD7-2EBF-50BF-255C71C9E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4.4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58F68-0973-4436-4D9D-9D047ADA4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90599"/>
            <a:ext cx="10972800" cy="2708946"/>
          </a:xfrm>
        </p:spPr>
        <p:txBody>
          <a:bodyPr/>
          <a:lstStyle/>
          <a:p>
            <a:r>
              <a:rPr lang="en-GB" dirty="0"/>
              <a:t>Example</a:t>
            </a:r>
            <a:r>
              <a:rPr lang="en-GB" dirty="0" smtClean="0"/>
              <a:t>:</a:t>
            </a:r>
          </a:p>
          <a:p>
            <a:pPr lvl="1"/>
            <a:r>
              <a:rPr lang="en-GB" dirty="0" smtClean="0"/>
              <a:t>The full KB in CNF:</a:t>
            </a:r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We want to show that there is no pit in P</a:t>
            </a:r>
            <a:r>
              <a:rPr lang="en-GB" baseline="-25000" dirty="0" smtClean="0"/>
              <a:t>1,2</a:t>
            </a:r>
            <a:r>
              <a:rPr lang="en-GB" dirty="0"/>
              <a:t>,</a:t>
            </a:r>
            <a:r>
              <a:rPr lang="en-GB" dirty="0" smtClean="0"/>
              <a:t> i.e. we want to prove ~P</a:t>
            </a:r>
            <a:r>
              <a:rPr lang="en-GB" baseline="-25000" dirty="0" smtClean="0"/>
              <a:t>1,2</a:t>
            </a:r>
            <a:endParaRPr lang="en-GB" dirty="0" smtClean="0"/>
          </a:p>
          <a:p>
            <a:pPr lvl="1"/>
            <a:r>
              <a:rPr lang="en-GB" dirty="0" smtClean="0"/>
              <a:t>We put in </a:t>
            </a:r>
            <a:r>
              <a:rPr lang="en-GB" smtClean="0"/>
              <a:t>the query ~~P</a:t>
            </a:r>
            <a:r>
              <a:rPr lang="en-GB" baseline="-25000" smtClean="0"/>
              <a:t>1,2</a:t>
            </a:r>
            <a:r>
              <a:rPr lang="en-GB" smtClean="0"/>
              <a:t> = P</a:t>
            </a:r>
            <a:r>
              <a:rPr lang="en-GB" baseline="-25000" smtClean="0"/>
              <a:t>1,2</a:t>
            </a:r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5E5EF2-A8E0-5BBB-1019-2C57781005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906" y="2031666"/>
            <a:ext cx="51054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06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0CE80-7BD7-2EBF-50BF-255C71C9E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4.4 Resolution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158F68-0973-4436-4D9D-9D047ADA49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990599"/>
                <a:ext cx="10972800" cy="2231181"/>
              </a:xfrm>
            </p:spPr>
            <p:txBody>
              <a:bodyPr/>
              <a:lstStyle/>
              <a:p>
                <a:r>
                  <a:rPr lang="en-GB" dirty="0" smtClean="0"/>
                  <a:t>Example:</a:t>
                </a:r>
              </a:p>
              <a:p>
                <a:pPr lvl="1"/>
                <a:r>
                  <a:rPr lang="en-GB" dirty="0"/>
                  <a:t>The empty square represents a contradiction, thus proving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158F68-0973-4436-4D9D-9D047ADA49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990599"/>
                <a:ext cx="10972800" cy="2231181"/>
              </a:xfrm>
              <a:blipFill>
                <a:blip r:embed="rId3"/>
                <a:stretch>
                  <a:fillRect l="-444" t="-3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5E5EF2-A8E0-5BBB-1019-2C57781005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204699-5412-B94F-4C46-BEB11A03E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480" y="3418697"/>
            <a:ext cx="8747760" cy="302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86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03F859-D57B-F646-846D-6E28A963F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conjunctive normal forms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9A7F8A-7C61-4B4C-AB36-392C903564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Inference Mechanisms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5840D8-4173-FB4A-88C6-9225D4E241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11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C86A-7AB6-81C0-6EAE-8C6138C51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4.5 Conjunctive Normal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4EE9E-0E4F-13E5-FE0E-C967D3C31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Recall that resolution requires:</a:t>
            </a:r>
          </a:p>
          <a:p>
            <a:pPr lvl="1"/>
            <a:r>
              <a:rPr lang="en-GB" dirty="0"/>
              <a:t>Clauses to consist of statements joined by disjunctions.</a:t>
            </a:r>
          </a:p>
          <a:p>
            <a:pPr lvl="1"/>
            <a:r>
              <a:rPr lang="en-GB" dirty="0"/>
              <a:t>KB to consist of clauses joined by conjunctions.</a:t>
            </a:r>
          </a:p>
          <a:p>
            <a:r>
              <a:rPr lang="en-GB" dirty="0"/>
              <a:t>Note that it is very intuitive that a KB should consist of a conjunction of clauses:</a:t>
            </a:r>
          </a:p>
          <a:p>
            <a:pPr lvl="1"/>
            <a:r>
              <a:rPr lang="en-GB" dirty="0"/>
              <a:t>For the KB to be true, every one of its clauses must be true.</a:t>
            </a:r>
          </a:p>
          <a:p>
            <a:pPr lvl="1"/>
            <a:r>
              <a:rPr lang="en-GB" dirty="0"/>
              <a:t>This corresponds to the idea of “critical rows” in using truth tables to test the implications and entailments.</a:t>
            </a:r>
          </a:p>
          <a:p>
            <a:pPr lvl="1"/>
            <a:endParaRPr lang="en-GB" dirty="0"/>
          </a:p>
          <a:p>
            <a:pPr marL="344487" lvl="1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CC9AF-8924-89DF-E317-0CCE5D424F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156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C86A-7AB6-81C0-6EAE-8C6138C51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4.5 Conjunctive Normal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04EE9E-0E4F-13E5-FE0E-C967D3C313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" y="990600"/>
                <a:ext cx="4511041" cy="5486400"/>
              </a:xfrm>
            </p:spPr>
            <p:txBody>
              <a:bodyPr/>
              <a:lstStyle/>
              <a:p>
                <a:r>
                  <a:rPr lang="en-GB" dirty="0"/>
                  <a:t>To convert any KB to CNF:</a:t>
                </a:r>
              </a:p>
              <a:p>
                <a:pPr lvl="1"/>
                <a:r>
                  <a:rPr lang="en-GB" dirty="0"/>
                  <a:t>Note: The second term in #2 is incorrect (comes from textbook), it should be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∨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2,1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⋁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1,1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endParaRPr lang="en-GB" dirty="0"/>
              </a:p>
              <a:p>
                <a:pPr marL="344487" lvl="1" indent="0">
                  <a:buNone/>
                </a:pPr>
                <a:endParaRPr lang="en-GB" dirty="0"/>
              </a:p>
              <a:p>
                <a:pPr lvl="1"/>
                <a:r>
                  <a:rPr lang="en-GB" dirty="0"/>
                  <a:t>Again another error in the textbook. This should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⋁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GB" dirty="0"/>
              </a:p>
              <a:p>
                <a:pPr marL="344487" lvl="1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04EE9E-0E4F-13E5-FE0E-C967D3C313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990600"/>
                <a:ext cx="4511041" cy="5486400"/>
              </a:xfrm>
              <a:blipFill>
                <a:blip r:embed="rId2"/>
                <a:stretch>
                  <a:fillRect l="-1124" t="-1386" r="-2528" b="-43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CC9AF-8924-89DF-E317-0CCE5D424F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51A9C8-9A14-2F42-BB27-59D11C115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658" y="938922"/>
            <a:ext cx="6138025" cy="477929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1B303C5-96CD-B428-FD9A-94CB8D3CA8E3}"/>
              </a:ext>
            </a:extLst>
          </p:cNvPr>
          <p:cNvSpPr/>
          <p:nvPr/>
        </p:nvSpPr>
        <p:spPr>
          <a:xfrm>
            <a:off x="7856113" y="1918952"/>
            <a:ext cx="2034862" cy="5795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13467D-8E58-265F-5B96-4FA2F0AA4064}"/>
              </a:ext>
            </a:extLst>
          </p:cNvPr>
          <p:cNvCxnSpPr>
            <a:cxnSpLocks/>
          </p:cNvCxnSpPr>
          <p:nvPr/>
        </p:nvCxnSpPr>
        <p:spPr>
          <a:xfrm flipV="1">
            <a:off x="4785360" y="2498501"/>
            <a:ext cx="3276600" cy="93049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D17E59E-F397-62D3-A707-234C125F7530}"/>
              </a:ext>
            </a:extLst>
          </p:cNvPr>
          <p:cNvSpPr/>
          <p:nvPr/>
        </p:nvSpPr>
        <p:spPr>
          <a:xfrm>
            <a:off x="7856113" y="4753592"/>
            <a:ext cx="1430127" cy="40731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90B918-8D6A-15F0-7643-E0C0E6223805}"/>
              </a:ext>
            </a:extLst>
          </p:cNvPr>
          <p:cNvCxnSpPr>
            <a:cxnSpLocks/>
          </p:cNvCxnSpPr>
          <p:nvPr/>
        </p:nvCxnSpPr>
        <p:spPr>
          <a:xfrm flipV="1">
            <a:off x="4998720" y="5069840"/>
            <a:ext cx="3063240" cy="64838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636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03F859-D57B-F646-846D-6E28A963F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definite and horn clauses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9A7F8A-7C61-4B4C-AB36-392C903564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Inference Mechanisms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5840D8-4173-FB4A-88C6-9225D4E241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551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6335D-4C34-77D0-6A02-2F5AF3B43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Topics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3D194-D263-4321-2FD4-AC84BC362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4.8 Extending to First Order Logic</a:t>
            </a:r>
          </a:p>
          <a:p>
            <a:pPr marL="0" indent="0">
              <a:buNone/>
            </a:pPr>
            <a:r>
              <a:rPr lang="en-GB" dirty="0"/>
              <a:t>	4.8.1 Reduction to Propositional Logic</a:t>
            </a:r>
          </a:p>
          <a:p>
            <a:pPr marL="0" indent="0">
              <a:buNone/>
            </a:pPr>
            <a:r>
              <a:rPr lang="en-GB" dirty="0"/>
              <a:t>	4.8.2 Unification and Generalized Modus Ponens</a:t>
            </a:r>
          </a:p>
          <a:p>
            <a:pPr marL="0" indent="0">
              <a:buNone/>
            </a:pPr>
            <a:r>
              <a:rPr lang="en-GB" dirty="0"/>
              <a:t>	4.8.3 Forward Chaining in First Order Logic</a:t>
            </a:r>
          </a:p>
          <a:p>
            <a:pPr marL="0" indent="0">
              <a:buNone/>
            </a:pPr>
            <a:r>
              <a:rPr lang="en-GB" dirty="0"/>
              <a:t>	4.8.4 Backward Chaining in First Order Logic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7A34F-038D-EDAA-537D-273B673D65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881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0CB9C-2860-BE3F-EAC8-569720D3B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4.6 Definite and Horn Clauses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4B2D2-E48D-A56F-C9AA-3E20F722E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Resolution allows us to work with clauses of any kind as long as it is expressed in CNF.</a:t>
            </a:r>
          </a:p>
          <a:p>
            <a:r>
              <a:rPr lang="en-GB" dirty="0"/>
              <a:t>However in practice we can restrict our clauses to just two kinds:</a:t>
            </a:r>
          </a:p>
          <a:p>
            <a:pPr lvl="1"/>
            <a:r>
              <a:rPr lang="en-GB" dirty="0"/>
              <a:t>Definite Clauses</a:t>
            </a:r>
          </a:p>
          <a:p>
            <a:pPr lvl="1"/>
            <a:r>
              <a:rPr lang="en-GB" dirty="0"/>
              <a:t>Horn Clauses.</a:t>
            </a:r>
          </a:p>
          <a:p>
            <a:r>
              <a:rPr lang="en-GB" dirty="0"/>
              <a:t>With these restricted clauses we can employ less powerful but more efficient inference mechanisms.</a:t>
            </a:r>
          </a:p>
          <a:p>
            <a:pPr marL="0" indent="0">
              <a:buNone/>
            </a:pPr>
            <a:endParaRPr lang="en-SG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SG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SG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</a:p>
          <a:p>
            <a:pPr marL="0" indent="0">
              <a:buNone/>
            </a:pPr>
            <a:r>
              <a:rPr lang="en-GB" dirty="0"/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A55A4-7BCF-8F69-A4F2-7B3AA215C1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41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0CB9C-2860-BE3F-EAC8-569720D3B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4.6 Definite and Horn Clauses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A4B2D2-E48D-A56F-C9AA-3E20F722E1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sz="2800" dirty="0"/>
                  <a:t>A definite clause is a clause that has </a:t>
                </a:r>
                <a:r>
                  <a:rPr lang="en-GB" sz="2800" b="1" dirty="0"/>
                  <a:t>exactly</a:t>
                </a:r>
                <a:r>
                  <a:rPr lang="en-GB" sz="2800" dirty="0"/>
                  <a:t> one </a:t>
                </a:r>
                <a:r>
                  <a:rPr lang="en-GB" sz="2800" b="1" dirty="0"/>
                  <a:t>positive </a:t>
                </a:r>
                <a:r>
                  <a:rPr lang="en-GB" sz="2800" dirty="0"/>
                  <a:t>literal. For example:</a:t>
                </a:r>
              </a:p>
              <a:p>
                <a:pPr marL="0" indent="0">
                  <a:buNone/>
                </a:pPr>
                <a:r>
                  <a:rPr lang="en-GB" sz="2800" dirty="0"/>
                  <a:t>	</a:t>
                </a:r>
                <a14:m>
                  <m:oMath xmlns:m="http://schemas.openxmlformats.org/officeDocument/2006/math">
                    <m:r>
                      <a:rPr lang="en-SG" sz="28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SG" sz="28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∨~</m:t>
                    </m:r>
                    <m:r>
                      <a:rPr lang="en-SG" sz="28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𝑄</m:t>
                    </m:r>
                    <m:r>
                      <a:rPr lang="en-SG" sz="28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∨~</m:t>
                    </m:r>
                    <m:r>
                      <a:rPr lang="en-SG" sz="28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𝑅</m:t>
                    </m:r>
                  </m:oMath>
                </a14:m>
                <a:r>
                  <a:rPr lang="en-SG" sz="28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SG" sz="2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is a definite clause, because only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en-SG" sz="2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is positive.</a:t>
                </a:r>
              </a:p>
              <a:p>
                <a:pPr marL="0" indent="0">
                  <a:buNone/>
                </a:pPr>
                <a:r>
                  <a:rPr lang="en-SG" sz="28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SG" sz="28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SG" sz="28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∨</m:t>
                    </m:r>
                    <m:r>
                      <a:rPr lang="en-SG" sz="28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𝑄</m:t>
                    </m:r>
                    <m:r>
                      <a:rPr lang="en-SG" sz="28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∨~</m:t>
                    </m:r>
                    <m:r>
                      <a:rPr lang="en-SG" sz="28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𝑅</m:t>
                    </m:r>
                  </m:oMath>
                </a14:m>
                <a:r>
                  <a:rPr lang="en-SG" sz="2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is not a definite clause, because it contains two positive 	literals P and Q.</a:t>
                </a:r>
                <a:endParaRPr lang="en-SG" sz="28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SG" sz="28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 Horn clause is a clause that has </a:t>
                </a:r>
                <a:r>
                  <a:rPr lang="en-SG" sz="2800" b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at most</a:t>
                </a:r>
                <a:r>
                  <a:rPr lang="en-SG" sz="28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one </a:t>
                </a:r>
                <a:r>
                  <a:rPr lang="en-SG" sz="2800" b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positive</a:t>
                </a:r>
                <a:r>
                  <a:rPr lang="en-SG" sz="28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literal. For example:</a:t>
                </a:r>
              </a:p>
              <a:p>
                <a:pPr marL="0" indent="0">
                  <a:buNone/>
                </a:pPr>
                <a:r>
                  <a:rPr lang="en-SG" sz="28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SG" sz="28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SG" sz="28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∨~</m:t>
                    </m:r>
                    <m:r>
                      <a:rPr lang="en-SG" sz="28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𝑄</m:t>
                    </m:r>
                    <m:r>
                      <a:rPr lang="en-SG" sz="28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∨~</m:t>
                    </m:r>
                    <m:r>
                      <a:rPr lang="en-SG" sz="28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𝑅</m:t>
                    </m:r>
                  </m:oMath>
                </a14:m>
                <a:r>
                  <a:rPr lang="en-SG" sz="28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SG" sz="2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is a </a:t>
                </a:r>
                <a:r>
                  <a:rPr lang="en-SG" sz="28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Horn</a:t>
                </a:r>
                <a:r>
                  <a:rPr lang="en-SG" sz="2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clause, because only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en-SG" sz="2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is positive.</a:t>
                </a:r>
              </a:p>
              <a:p>
                <a:pPr marL="0" indent="0">
                  <a:buNone/>
                </a:pPr>
                <a:r>
                  <a:rPr lang="en-SG" dirty="0"/>
                  <a:t>	</a:t>
                </a:r>
                <a14:m>
                  <m:oMath xmlns:m="http://schemas.openxmlformats.org/officeDocument/2006/math">
                    <m:r>
                      <a:rPr lang="en-SG" sz="280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SG" sz="28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SG" sz="2800" i="1">
                        <a:latin typeface="Cambria Math" panose="02040503050406030204" pitchFamily="18" charset="0"/>
                      </a:rPr>
                      <m:t>∨~</m:t>
                    </m:r>
                    <m:r>
                      <a:rPr lang="en-SG" sz="28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SG" sz="2800" i="1">
                        <a:latin typeface="Cambria Math" panose="02040503050406030204" pitchFamily="18" charset="0"/>
                      </a:rPr>
                      <m:t>∨~</m:t>
                    </m:r>
                    <m:r>
                      <a:rPr lang="en-SG" sz="2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sz="2800" dirty="0">
                    <a:latin typeface="Cambria" panose="02040503050406030204" pitchFamily="18" charset="0"/>
                  </a:rPr>
                  <a:t>is also a Horn clause, since no literal is 	positive.</a:t>
                </a:r>
                <a:r>
                  <a:rPr lang="en-SG" sz="2800" dirty="0"/>
                  <a:t>  </a:t>
                </a:r>
              </a:p>
              <a:p>
                <a:pPr marL="0" indent="0">
                  <a:buNone/>
                </a:pPr>
                <a:endParaRPr lang="en-SG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SG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SG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	</a:t>
                </a:r>
              </a:p>
              <a:p>
                <a:pPr marL="0" indent="0">
                  <a:buNone/>
                </a:pPr>
                <a:r>
                  <a:rPr lang="en-GB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A4B2D2-E48D-A56F-C9AA-3E20F722E1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47" t="-1386" r="-12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A55A4-7BCF-8F69-A4F2-7B3AA215C1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503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0CB9C-2860-BE3F-EAC8-569720D3B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4.6 Definite and Horn Clauses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A4B2D2-E48D-A56F-C9AA-3E20F722E1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Definite and Horn clauses are of interest to us because they represent clauses of the form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a</m:t>
                    </m:r>
                    <m:r>
                      <a:rPr lang="en-SG" sz="28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SG" sz="28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…→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Take for example, the definite/Horn clause </a:t>
                </a:r>
                <a14:m>
                  <m:oMath xmlns:m="http://schemas.openxmlformats.org/officeDocument/2006/math">
                    <m:r>
                      <a:rPr lang="en-SG" sz="28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~</m:t>
                    </m:r>
                    <m:r>
                      <a:rPr lang="en-SG" sz="28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SG" sz="28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∨</m:t>
                    </m:r>
                    <m:r>
                      <a:rPr lang="en-SG" sz="28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𝑄</m:t>
                    </m:r>
                    <m:r>
                      <a:rPr lang="en-SG" sz="28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∨</m:t>
                    </m:r>
                    <m:r>
                      <a:rPr lang="en-SG" sz="28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SG" sz="28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∨</m:t>
                    </m:r>
                    <m:r>
                      <a:rPr lang="en-SG" sz="28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4400" dirty="0"/>
                  <a:t>:</a:t>
                </a: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SG" sz="28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~</m:t>
                    </m:r>
                    <m:r>
                      <a:rPr lang="en-SG" sz="28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SG" sz="28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∨~</m:t>
                    </m:r>
                    <m:r>
                      <a:rPr lang="en-SG" sz="28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𝑄</m:t>
                    </m:r>
                    <m:r>
                      <a:rPr lang="en-SG" sz="28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∨~</m:t>
                    </m:r>
                    <m:r>
                      <a:rPr lang="en-SG" sz="28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SG" sz="28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∨</m:t>
                    </m:r>
                    <m:r>
                      <a:rPr lang="en-SG" sz="28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4000" dirty="0"/>
                  <a:t> 		</a:t>
                </a:r>
                <a:r>
                  <a:rPr lang="en-US" sz="2800" dirty="0"/>
                  <a:t>(Given)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SG" sz="28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≡~</m:t>
                    </m:r>
                    <m:d>
                      <m:dPr>
                        <m:ctrlPr>
                          <a:rPr lang="en-SG" sz="2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SG" sz="2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SG" sz="2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∧</m:t>
                        </m:r>
                        <m:r>
                          <a:rPr lang="en-SG" sz="2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𝑄</m:t>
                        </m:r>
                        <m:r>
                          <a:rPr lang="en-SG" sz="2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∧</m:t>
                        </m:r>
                        <m:r>
                          <a:rPr lang="en-SG" sz="2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</m:d>
                    <m:r>
                      <a:rPr lang="en-SG" sz="2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∨</m:t>
                    </m:r>
                    <m:r>
                      <a:rPr lang="en-SG" sz="2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SG" sz="2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	(De-Morgan’s Theorem)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SG" sz="28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≡</m:t>
                    </m:r>
                    <m:r>
                      <a:rPr lang="en-SG" sz="28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SG" sz="28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SG" sz="28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𝑄</m:t>
                    </m:r>
                    <m:r>
                      <a:rPr lang="en-SG" sz="28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SG" sz="28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SG" sz="28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SG" sz="28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SG" sz="2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		(Implication Rule)</a:t>
                </a:r>
              </a:p>
              <a:p>
                <a:r>
                  <a:rPr lang="en-SG" sz="2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 Horn clause is more generalized, allowing us to write clauses of the form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a</m:t>
                    </m:r>
                    <m:r>
                      <a:rPr lang="en-SG" sz="28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SG" sz="28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…→~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endParaRPr lang="en-SG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3600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endParaRPr lang="en-SG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SG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SG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	</a:t>
                </a:r>
              </a:p>
              <a:p>
                <a:pPr marL="0" indent="0">
                  <a:buNone/>
                </a:pPr>
                <a:r>
                  <a:rPr lang="en-GB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A4B2D2-E48D-A56F-C9AA-3E20F722E1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2" t="-13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A55A4-7BCF-8F69-A4F2-7B3AA215C1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934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03F859-D57B-F646-846D-6E28A963F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and backward chaining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9A7F8A-7C61-4B4C-AB36-392C903564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Inference Mechanisms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5840D8-4173-FB4A-88C6-9225D4E241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868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B67F0-D48A-ADD9-89DF-97E52E84B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4.7 Forward and Backward Chaining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73DD3-658D-7467-0BE3-CBBD72520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When a KB is written purely using Horn (or definite) clauses, we can apply forward or backward chaining to test whether or not in entails a sentence.</a:t>
            </a:r>
          </a:p>
          <a:p>
            <a:pPr marL="671512" lvl="2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37D73-F071-94C5-07D6-8063FD8C7C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2682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B67F0-D48A-ADD9-89DF-97E52E84B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4.7.1 Forward Chaining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973DD3-658D-7467-0BE3-CBBD725203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GB" dirty="0"/>
                  <a:t>Forward Chaining Algorithm:</a:t>
                </a:r>
              </a:p>
              <a:p>
                <a:pPr lvl="2"/>
                <a:r>
                  <a:rPr lang="en-GB" dirty="0"/>
                  <a:t>Given the knowledge base KB consisting of Horn clauses, and query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GB" dirty="0"/>
              </a:p>
              <a:p>
                <a:pPr lvl="3"/>
                <a:r>
                  <a:rPr lang="en-GB" dirty="0"/>
                  <a:t>When all the premises of an implication are true, add the consequent to the KB.</a:t>
                </a:r>
              </a:p>
              <a:p>
                <a:pPr lvl="3"/>
                <a:r>
                  <a:rPr lang="en-GB" dirty="0"/>
                  <a:t>Stop when either:</a:t>
                </a:r>
              </a:p>
              <a:p>
                <a:pPr lvl="4"/>
                <a:r>
                  <a:rPr lang="en-GB" dirty="0"/>
                  <a:t>The query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GB" dirty="0"/>
                  <a:t> is added to the KB, in which case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</m:oMath>
                </a14:m>
                <a:endParaRPr lang="en-GB" dirty="0"/>
              </a:p>
              <a:p>
                <a:pPr lvl="4"/>
                <a:r>
                  <a:rPr lang="en-GB" dirty="0"/>
                  <a:t>We run out of Horn clauses, in which case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⊭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GB" dirty="0"/>
                  <a:t>.</a:t>
                </a:r>
              </a:p>
              <a:p>
                <a:pPr lvl="2"/>
                <a:r>
                  <a:rPr lang="en-GB" dirty="0"/>
                  <a:t>Example: We consider the following KB: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20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SG" sz="220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SG" sz="220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SG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2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SG" sz="2200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SG" sz="2200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SG" sz="22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SG" sz="2200" i="1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SG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2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SG" sz="22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SG" sz="2200" i="1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SG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2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SG" sz="22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SG" sz="2200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SG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2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SG" sz="22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SG" sz="2200" i="1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SG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SG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SG" sz="2200" dirty="0"/>
              </a:p>
              <a:p>
                <a:pPr lvl="2"/>
                <a:r>
                  <a:rPr lang="en-GB" dirty="0"/>
                  <a:t>We will now test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𝐾𝐵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⊨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973DD3-658D-7467-0BE3-CBBD725203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155" b="-23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37D73-F071-94C5-07D6-8063FD8C7C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0424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B67F0-D48A-ADD9-89DF-97E52E84B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4.7.1 Forward Chaining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973DD3-658D-7467-0BE3-CBBD725203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-7938">
                  <a:buNone/>
                </a:pPr>
                <a14:m>
                  <m:oMath xmlns:m="http://schemas.openxmlformats.org/officeDocument/2006/math">
                    <m:r>
                      <a:rPr lang="en-SG" sz="220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SG" sz="220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SG" sz="220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SG" sz="2200" dirty="0"/>
                  <a:t> 	(Premise)</a:t>
                </a:r>
              </a:p>
              <a:p>
                <a:pPr marL="0" indent="-7938">
                  <a:buNone/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SG" sz="2200" dirty="0"/>
                  <a:t> 		(Premise)</a:t>
                </a:r>
              </a:p>
              <a:p>
                <a:pPr marL="0" indent="-7938">
                  <a:buNone/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GB" sz="2200" dirty="0"/>
                  <a:t> 		(Modus Ponens</a:t>
                </a:r>
                <a:r>
                  <a:rPr lang="en-GB" sz="2200"/>
                  <a:t>. Q </a:t>
                </a:r>
                <a:r>
                  <a:rPr lang="en-GB" sz="2200" dirty="0"/>
                  <a:t>added to KB)</a:t>
                </a:r>
              </a:p>
              <a:p>
                <a:pPr marL="0" indent="0">
                  <a:buNone/>
                </a:pPr>
                <a:endParaRPr lang="en-SG" sz="2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SG" sz="220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SG" sz="220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SG" sz="220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SG" sz="220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SG" sz="220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SG" sz="2200" dirty="0"/>
                  <a:t> 	(Premise)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SG" sz="2200" dirty="0"/>
                  <a:t> 		(Premise)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SG" sz="2200" dirty="0"/>
                  <a:t> 		(Earlier conclusion)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SG" sz="220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SG" sz="220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SG" sz="220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GB" sz="2200" dirty="0"/>
                  <a:t> 	(</a:t>
                </a:r>
                <a14:m>
                  <m:oMath xmlns:m="http://schemas.openxmlformats.org/officeDocument/2006/math">
                    <m:r>
                      <a:rPr lang="en-SG" sz="2200" i="1">
                        <a:latin typeface="Cambria Math" panose="02040503050406030204" pitchFamily="18" charset="0"/>
                      </a:rPr>
                      <m:t>∧ </m:t>
                    </m:r>
                  </m:oMath>
                </a14:m>
                <a:r>
                  <a:rPr lang="en-GB" sz="2200" dirty="0"/>
                  <a:t>- intro, done implicitly by algorithm)	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GB" sz="2200" dirty="0"/>
                  <a:t> 		(Modus Ponens. R added to KB)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SG" sz="220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SG" sz="220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SG" sz="220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SG" sz="2200" dirty="0"/>
                  <a:t> 		(Premise)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SG" sz="2200" dirty="0"/>
                  <a:t> 		(Earlier conclusion)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SG" sz="2200" dirty="0"/>
                  <a:t> 		(Modus Ponens. S added to KB)</a:t>
                </a:r>
              </a:p>
              <a:p>
                <a:pPr marL="0" indent="0">
                  <a:buNone/>
                </a:pPr>
                <a:endParaRPr lang="en-SG" sz="2200" dirty="0"/>
              </a:p>
              <a:p>
                <a:pPr marL="671512" lvl="2" indent="0">
                  <a:buNone/>
                </a:pPr>
                <a:endParaRPr lang="en-SG" sz="1800" i="1" dirty="0">
                  <a:latin typeface="Cambria Math" panose="020405030504060302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671512" lvl="2" indent="0">
                  <a:buNone/>
                </a:pPr>
                <a:endParaRPr lang="en-GB" dirty="0"/>
              </a:p>
              <a:p>
                <a:pPr marL="671512" lvl="2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973DD3-658D-7467-0BE3-CBBD725203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47" t="-9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37D73-F071-94C5-07D6-8063FD8C7C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36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BB2DAC-BF96-A171-3353-A3B4672A594E}"/>
              </a:ext>
            </a:extLst>
          </p:cNvPr>
          <p:cNvCxnSpPr>
            <a:cxnSpLocks/>
          </p:cNvCxnSpPr>
          <p:nvPr/>
        </p:nvCxnSpPr>
        <p:spPr>
          <a:xfrm>
            <a:off x="609600" y="1842248"/>
            <a:ext cx="431650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12B7C1-FE00-A5F6-F9CE-3554EDFFB758}"/>
              </a:ext>
            </a:extLst>
          </p:cNvPr>
          <p:cNvCxnSpPr>
            <a:cxnSpLocks/>
          </p:cNvCxnSpPr>
          <p:nvPr/>
        </p:nvCxnSpPr>
        <p:spPr>
          <a:xfrm>
            <a:off x="609600" y="4240307"/>
            <a:ext cx="431650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973986-C272-5A36-2E62-B2992C92DE83}"/>
              </a:ext>
            </a:extLst>
          </p:cNvPr>
          <p:cNvCxnSpPr>
            <a:cxnSpLocks/>
          </p:cNvCxnSpPr>
          <p:nvPr/>
        </p:nvCxnSpPr>
        <p:spPr>
          <a:xfrm>
            <a:off x="609600" y="5961530"/>
            <a:ext cx="431650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2621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B953E-72C5-6871-DF94-05C63D79E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4.7.1 Forward Chaining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1B8D01-41FA-7058-A9CB-BC958D0252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SG" sz="220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SG" sz="220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SG" sz="220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GB" sz="2200" dirty="0"/>
                  <a:t> (Premise)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sz="2200" dirty="0"/>
                  <a:t> (Earlier Conclusion)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GB" sz="2200" dirty="0"/>
                  <a:t> (Modus Ponens.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GB" sz="2200" dirty="0"/>
                  <a:t> added to KB)</a:t>
                </a:r>
              </a:p>
              <a:p>
                <a:pPr marL="0" indent="0">
                  <a:buNone/>
                </a:pPr>
                <a:endParaRPr lang="en-GB" sz="2200" dirty="0"/>
              </a:p>
              <a:p>
                <a:r>
                  <a:rPr lang="en-GB" sz="2800" dirty="0"/>
                  <a:t>Since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GB" sz="2800" dirty="0"/>
                  <a:t> was added to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𝐾𝐵</m:t>
                    </m:r>
                  </m:oMath>
                </a14:m>
                <a:r>
                  <a:rPr lang="en-GB" sz="2800" dirty="0"/>
                  <a:t>, we conclude that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𝐾𝐵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⊨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</m:oMath>
                </a14:m>
                <a:endParaRPr lang="en-US" sz="2800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GB" sz="2400" dirty="0"/>
                  <a:t>Notice that Forward Chaining sometimes adds “useless” conclusions like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sz="2400" dirty="0"/>
                  <a:t>. </a:t>
                </a:r>
              </a:p>
              <a:p>
                <a:pPr lvl="1"/>
                <a:r>
                  <a:rPr lang="en-GB" sz="2400" dirty="0"/>
                  <a:t>This is due to the simplicity of the algorithm that does not attempt to figure out which clauses are relevant, and which are not.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1B8D01-41FA-7058-A9CB-BC958D025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47" t="-924" r="-1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C1C11-6C15-7800-D3CC-AA1B6EB57C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37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4C9490-9F34-9CC3-7C2E-B0B22D241C60}"/>
              </a:ext>
            </a:extLst>
          </p:cNvPr>
          <p:cNvCxnSpPr>
            <a:cxnSpLocks/>
          </p:cNvCxnSpPr>
          <p:nvPr/>
        </p:nvCxnSpPr>
        <p:spPr>
          <a:xfrm>
            <a:off x="609600" y="1792942"/>
            <a:ext cx="431650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82810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88E72-E4EE-DC9E-F353-5FCEE216C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4.7.1 Forward Chaining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8411D-62D4-8228-DE4B-F7B1ECDCC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90600"/>
            <a:ext cx="10972800" cy="569259"/>
          </a:xfrm>
        </p:spPr>
        <p:txBody>
          <a:bodyPr/>
          <a:lstStyle/>
          <a:p>
            <a:r>
              <a:rPr lang="en-GB" dirty="0"/>
              <a:t>Formal Algorithm: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F96E3-36F4-05E0-9E5E-C4DE2691BF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8AFED3-3D87-573B-2626-20AB3A7A4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070" y="1559858"/>
            <a:ext cx="8071223" cy="510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750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DD0CD-EAC6-CF57-8F0E-8867FB065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4.7.2 Backward Chaining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969E4-3DBC-BEC1-6C22-ACBB8B9BA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As shown earlier, Forward Chaining sometimes evaluates clauses that are irrelevant, in an attempt to find a clause that entails the query.</a:t>
            </a:r>
          </a:p>
          <a:p>
            <a:r>
              <a:rPr lang="en-GB" dirty="0"/>
              <a:t>In Backward Chaining, we eliminate this by starting from the goal, and seeing if its premises can be satisfied.</a:t>
            </a:r>
          </a:p>
          <a:p>
            <a:pPr lvl="1"/>
            <a:r>
              <a:rPr lang="en-GB" dirty="0"/>
              <a:t>If every term in the premise are true, then KB entails the goal.</a:t>
            </a:r>
          </a:p>
          <a:p>
            <a:pPr lvl="1"/>
            <a:r>
              <a:rPr lang="en-GB" dirty="0"/>
              <a:t>If the premise is false, then the KB may not entail the goal. (Why “may not” and not “does not”?)</a:t>
            </a:r>
          </a:p>
          <a:p>
            <a:pPr lvl="1"/>
            <a:r>
              <a:rPr lang="en-GB" dirty="0"/>
              <a:t>Otherwise:</a:t>
            </a:r>
          </a:p>
          <a:p>
            <a:pPr lvl="2"/>
            <a:r>
              <a:rPr lang="en-GB" dirty="0"/>
              <a:t>For each unknown term of the premise, set that term as a sub-goal and recursively find its truth value.</a:t>
            </a:r>
          </a:p>
          <a:p>
            <a:pPr lvl="2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89AE84-612E-8A35-338D-5BEEE1CB9A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056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03F859-D57B-F646-846D-6E28A963F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9A7F8A-7C61-4B4C-AB36-392C903564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Inference Mechanisms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5840D8-4173-FB4A-88C6-9225D4E241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7581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0BD22-8D77-C45B-0C02-7BE19C10C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4.7.2 Backward Chaining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BF0F8F-CF65-2C99-05C7-C2D85F6A3E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sz="2400" dirty="0"/>
                  <a:t>Example - Given again the same KB, our goal is to see if it entails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GB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20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SG" sz="220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SG" sz="220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SG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2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SG" sz="2200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SG" sz="2200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SG" sz="22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SG" sz="2200" i="1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SG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2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SG" sz="22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SG" sz="2200" i="1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SG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2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SG" sz="22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SG" sz="2200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SG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2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SG" sz="22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SG" sz="2200" i="1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SG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SG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SG" sz="2200" dirty="0"/>
              </a:p>
              <a:p>
                <a:pPr marL="0" indent="0">
                  <a:buNone/>
                </a:pPr>
                <a:r>
                  <a:rPr lang="en-GB" sz="2400" dirty="0"/>
                  <a:t>	</a:t>
                </a:r>
                <a:r>
                  <a:rPr lang="en-GB" sz="2200" dirty="0"/>
                  <a:t>1. Start with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GB" sz="2200" dirty="0"/>
                  <a:t>. </a:t>
                </a:r>
                <a:r>
                  <a:rPr lang="en-US" sz="2200" dirty="0"/>
                  <a:t>We know that </a:t>
                </a:r>
                <a14:m>
                  <m:oMath xmlns:m="http://schemas.openxmlformats.org/officeDocument/2006/math">
                    <m:r>
                      <a:rPr lang="en-SG" sz="22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SG" sz="22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SG" sz="2200" i="1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SG" sz="2200" dirty="0"/>
                  <a:t>. </a:t>
                </a: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	2. So check if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sz="2200" dirty="0"/>
                  <a:t> is true. We know that </a:t>
                </a:r>
                <a14:m>
                  <m:oMath xmlns:m="http://schemas.openxmlformats.org/officeDocument/2006/math">
                    <m:r>
                      <a:rPr lang="en-SG" sz="22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SG" sz="22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SG" sz="22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SG" sz="2200" dirty="0"/>
                  <a:t>.</a:t>
                </a:r>
              </a:p>
              <a:p>
                <a:pPr marL="0" indent="0">
                  <a:buNone/>
                </a:pPr>
                <a:r>
                  <a:rPr lang="en-SG" sz="2200" dirty="0"/>
                  <a:t>	3. Check if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SG" sz="2200" dirty="0"/>
                  <a:t> is true. We know that </a:t>
                </a:r>
                <a14:m>
                  <m:oMath xmlns:m="http://schemas.openxmlformats.org/officeDocument/2006/math">
                    <m:r>
                      <a:rPr lang="en-SG" sz="22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SG" sz="2200" i="1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SG" sz="22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SG" sz="22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SG" sz="22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SG" sz="2200" dirty="0"/>
                  <a:t> and that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SG" sz="2200" dirty="0"/>
                  <a:t> is true, </a:t>
                </a:r>
              </a:p>
              <a:p>
                <a:pPr marL="0" indent="0">
                  <a:buNone/>
                </a:pPr>
                <a:r>
                  <a:rPr lang="en-SG" sz="2200" dirty="0"/>
                  <a:t>	now we need to know if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SG" sz="2200" dirty="0"/>
                  <a:t> is true.</a:t>
                </a:r>
              </a:p>
              <a:p>
                <a:pPr marL="0" indent="0">
                  <a:buNone/>
                </a:pPr>
                <a:r>
                  <a:rPr lang="en-SG" sz="2200" dirty="0"/>
                  <a:t>	4. Our KB tells us that </a:t>
                </a:r>
                <a14:m>
                  <m:oMath xmlns:m="http://schemas.openxmlformats.org/officeDocument/2006/math">
                    <m:r>
                      <a:rPr lang="en-SG" sz="220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SG" sz="220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SG" sz="220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SG" sz="2200" dirty="0"/>
                  <a:t>,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SG" sz="2200" dirty="0"/>
                  <a:t> is true. So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SG" sz="2200" dirty="0"/>
                  <a:t> is true.</a:t>
                </a:r>
              </a:p>
              <a:p>
                <a:pPr marL="0" indent="0">
                  <a:buNone/>
                </a:pPr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BF0F8F-CF65-2C99-05C7-C2D85F6A3E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31" t="-11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C89C93-EBDE-C954-3026-FCFB34BDAA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676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0BD22-8D77-C45B-0C02-7BE19C10C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4.7.2 Backward Chaining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BF0F8F-CF65-2C99-05C7-C2D85F6A3E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sz="2400" dirty="0"/>
                  <a:t>Example – </a:t>
                </a:r>
                <a:r>
                  <a:rPr lang="en-US" sz="2400" dirty="0"/>
                  <a:t>Our KB right now has:</a:t>
                </a:r>
                <a:endParaRPr lang="en-GB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20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SG" sz="220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SG" sz="220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SG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2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SG" sz="2200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SG" sz="2200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SG" sz="22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SG" sz="2200" i="1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SG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2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SG" sz="22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SG" sz="2200" i="1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SG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2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SG" sz="22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SG" sz="2200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SG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2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SG" sz="22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SG" sz="2200" i="1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SG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SG" sz="2200" dirty="0"/>
              </a:p>
              <a:p>
                <a:pPr marL="0" indent="0">
                  <a:buNone/>
                </a:pPr>
                <a:r>
                  <a:rPr lang="en-GB" sz="2400" dirty="0"/>
                  <a:t>	</a:t>
                </a:r>
                <a:r>
                  <a:rPr lang="en-GB" sz="2200" dirty="0"/>
                  <a:t>5. </a:t>
                </a:r>
                <a:r>
                  <a:rPr lang="en-US" sz="2200" dirty="0"/>
                  <a:t>Now we know that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SG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SG" sz="2200" dirty="0"/>
                  <a:t> are all true, so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SG" sz="2200" dirty="0"/>
                  <a:t> is true. </a:t>
                </a:r>
                <a:endParaRPr lang="en-GB" sz="2200" dirty="0"/>
              </a:p>
              <a:p>
                <a:pPr marL="0" indent="0">
                  <a:buNone/>
                </a:pPr>
                <a:r>
                  <a:rPr lang="en-GB" sz="2200" dirty="0"/>
                  <a:t>	6. </a:t>
                </a:r>
                <a:r>
                  <a:rPr lang="en-US" sz="2200" dirty="0"/>
                  <a:t>Since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SG" sz="2200" dirty="0"/>
                  <a:t> is true,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SG" sz="2200" dirty="0"/>
                  <a:t> is true.</a:t>
                </a:r>
              </a:p>
              <a:p>
                <a:pPr marL="0" indent="0">
                  <a:buNone/>
                </a:pPr>
                <a:r>
                  <a:rPr lang="en-SG" sz="2200" dirty="0"/>
                  <a:t>	7. Since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SG" sz="2200" dirty="0"/>
                  <a:t> is true,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SG" sz="2200" dirty="0"/>
                  <a:t> is true and our KB entails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SG" sz="2200" dirty="0"/>
                  <a:t>.</a:t>
                </a:r>
              </a:p>
              <a:p>
                <a:r>
                  <a:rPr lang="en-SG" sz="2200" dirty="0"/>
                  <a:t>Notice how we only explore clauses that are related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SG" sz="2200" dirty="0"/>
                  <a:t> or to the terms in its premise.</a:t>
                </a:r>
              </a:p>
              <a:p>
                <a:pPr marL="0" indent="0">
                  <a:buNone/>
                </a:pPr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BF0F8F-CF65-2C99-05C7-C2D85F6A3E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31" t="-11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C89C93-EBDE-C954-3026-FCFB34BDAA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8805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03F859-D57B-F646-846D-6E28A963F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to first order logic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9A7F8A-7C61-4B4C-AB36-392C903564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Inference Mechanisms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5840D8-4173-FB4A-88C6-9225D4E241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50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9F0CC-E488-F1CD-832B-2F97DF35F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4.8 Extending to First Order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993C6-18F5-A300-6E31-726182CA1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have seen how inferencing can work with propositional logic. We now look to extend it to first order (i.e. predicate) logic.</a:t>
            </a:r>
          </a:p>
          <a:p>
            <a:r>
              <a:rPr lang="en-GB" dirty="0"/>
              <a:t>This is a much more complicated problem:</a:t>
            </a:r>
          </a:p>
          <a:p>
            <a:pPr lvl="1"/>
            <a:r>
              <a:rPr lang="en-GB" dirty="0"/>
              <a:t>Presence of quantifiers must be handled through universal instantiation and Skolemization, or through “unification”.</a:t>
            </a:r>
          </a:p>
          <a:p>
            <a:pPr lvl="1"/>
            <a:r>
              <a:rPr lang="en-GB" dirty="0"/>
              <a:t>Presence of functions can cause potentially infinite expansion.</a:t>
            </a:r>
          </a:p>
          <a:p>
            <a:r>
              <a:rPr lang="en-GB" dirty="0"/>
              <a:t>We will now look at some approaches to extending what we’ve done to FOL.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3BD7D-3E3D-2429-8EB4-5B84643DE2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5621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01D77-C378-7063-1A8D-C1BCDD75D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4.8.1 Reduction to Propositional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70AD7-B1BC-0632-4526-A239705C5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first approach is to turn our FOL statements into propositional statements, by instantiating all quantified variables.</a:t>
            </a:r>
          </a:p>
          <a:p>
            <a:r>
              <a:rPr lang="en-GB" dirty="0"/>
              <a:t>We consider the following KB about Richard the Lionheart and his evil brother King John.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D310C-0CE2-8887-D4E1-6B8AE30FCE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3863D0-A16A-94E0-7646-87F253306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75" y="3429000"/>
            <a:ext cx="4033623" cy="30658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199FAD-4807-7E76-60FF-4608836D3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973" y="3944471"/>
            <a:ext cx="6206682" cy="192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620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C18A5-F845-A417-6856-3F9A5F76B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4.8.1 Reduction to Propositional Statements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875B26-8853-8FC1-7CEE-773A7B2445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Given that our entire world is the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𝑅𝑖𝑐h𝑎𝑟𝑑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𝐽𝑜h𝑛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dirty="0"/>
                  <a:t>, the universal quantifier in: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40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∀</m:t>
                      </m:r>
                      <m:r>
                        <a:rPr lang="en-SG" sz="240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SG" sz="240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SG" sz="240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𝐾𝑖𝑛𝑔</m:t>
                      </m:r>
                      <m:d>
                        <m:dPr>
                          <m:ctrlPr>
                            <a:rPr lang="en-SG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dPr>
                        <m:e>
                          <m:r>
                            <a:rPr lang="en-SG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SG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∧</m:t>
                      </m:r>
                      <m:r>
                        <a:rPr lang="en-SG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𝐺𝑟𝑒𝑒𝑑𝑦</m:t>
                      </m:r>
                      <m:d>
                        <m:dPr>
                          <m:ctrlPr>
                            <a:rPr lang="en-SG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dPr>
                        <m:e>
                          <m:r>
                            <a:rPr lang="en-SG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SG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SG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𝐸𝑣𝑖𝑙</m:t>
                      </m:r>
                      <m:r>
                        <a:rPr lang="en-SG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SG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SG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GB" sz="3200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 Results in the following instantiations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40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𝐾𝑖𝑛𝑔</m:t>
                      </m:r>
                      <m:d>
                        <m:dPr>
                          <m:ctrlPr>
                            <a:rPr lang="en-SG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SG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𝑅𝑖𝑐h𝑎𝑟𝑑</m:t>
                          </m:r>
                        </m:e>
                      </m:d>
                      <m:r>
                        <a:rPr lang="en-SG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∧</m:t>
                      </m:r>
                      <m:r>
                        <a:rPr lang="en-SG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𝐺𝑟𝑒𝑒𝑑𝑦</m:t>
                      </m:r>
                      <m:d>
                        <m:dPr>
                          <m:ctrlPr>
                            <a:rPr lang="en-SG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SG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𝑅𝑖𝑐h𝑎𝑟𝑑</m:t>
                          </m:r>
                        </m:e>
                      </m:d>
                      <m:r>
                        <a:rPr lang="en-SG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SG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𝐸𝑣𝑖𝑙</m:t>
                      </m:r>
                      <m:r>
                        <a:rPr lang="en-SG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SG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𝑅𝑖𝑐h𝑎𝑟𝑑</m:t>
                      </m:r>
                      <m:r>
                        <a:rPr lang="en-SG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SG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𝐾𝑖𝑛𝑔</m:t>
                      </m:r>
                      <m:d>
                        <m:dPr>
                          <m:ctrlPr>
                            <a:rPr lang="en-SG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dPr>
                        <m:e>
                          <m:r>
                            <a:rPr lang="en-SG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𝐽𝑜h𝑛</m:t>
                          </m:r>
                        </m:e>
                      </m:d>
                      <m:r>
                        <a:rPr lang="en-SG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∧</m:t>
                      </m:r>
                      <m:r>
                        <a:rPr lang="en-SG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𝐺𝑟𝑒𝑒𝑑𝑦</m:t>
                      </m:r>
                      <m:d>
                        <m:dPr>
                          <m:ctrlPr>
                            <a:rPr lang="en-SG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dPr>
                        <m:e>
                          <m:r>
                            <a:rPr lang="en-SG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𝐽𝑜h𝑛</m:t>
                          </m:r>
                        </m:e>
                      </m:d>
                      <m:r>
                        <a:rPr lang="en-SG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SG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𝐸𝑣𝑖𝑙</m:t>
                      </m:r>
                      <m:r>
                        <a:rPr lang="en-SG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SG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𝐽𝑜h𝑛</m:t>
                      </m:r>
                      <m:r>
                        <a:rPr lang="en-SG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GB" sz="3200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875B26-8853-8FC1-7CEE-773A7B2445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2" t="-1386" r="-6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DB2114-BCFE-C894-F8B9-4E612D08CE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1782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C18A5-F845-A417-6856-3F9A5F76B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4.8.1 Reduction to Propositional Statements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875B26-8853-8FC1-7CEE-773A7B2445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Our KB is now:</a:t>
                </a:r>
                <a:br>
                  <a:rPr lang="en-GB" dirty="0"/>
                </a:b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40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𝐾𝑖𝑛𝑔</m:t>
                      </m:r>
                      <m:d>
                        <m:dPr>
                          <m:ctrlPr>
                            <a:rPr lang="en-SG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SG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𝑅𝑖𝑐h𝑎𝑟𝑑</m:t>
                          </m:r>
                        </m:e>
                      </m:d>
                      <m:r>
                        <a:rPr lang="en-SG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∧</m:t>
                      </m:r>
                      <m:r>
                        <a:rPr lang="en-SG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𝐺𝑟𝑒𝑒𝑑𝑦</m:t>
                      </m:r>
                      <m:d>
                        <m:dPr>
                          <m:ctrlPr>
                            <a:rPr lang="en-SG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SG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𝑅𝑖𝑐h𝑎𝑟𝑑</m:t>
                          </m:r>
                        </m:e>
                      </m:d>
                      <m:r>
                        <a:rPr lang="en-SG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SG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𝐸𝑣𝑖𝑙</m:t>
                      </m:r>
                      <m:r>
                        <a:rPr lang="en-SG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SG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𝑅𝑖𝑐h𝑎𝑟𝑑</m:t>
                      </m:r>
                      <m:r>
                        <a:rPr lang="en-SG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SG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𝐾𝑖𝑛𝑔</m:t>
                      </m:r>
                      <m:d>
                        <m:dPr>
                          <m:ctrlPr>
                            <a:rPr lang="en-SG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dPr>
                        <m:e>
                          <m:r>
                            <a:rPr lang="en-SG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𝐽𝑜h𝑛</m:t>
                          </m:r>
                        </m:e>
                      </m:d>
                      <m:r>
                        <a:rPr lang="en-SG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∧</m:t>
                      </m:r>
                      <m:r>
                        <a:rPr lang="en-SG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𝐺𝑟𝑒𝑒𝑑𝑦</m:t>
                      </m:r>
                      <m:d>
                        <m:dPr>
                          <m:ctrlPr>
                            <a:rPr lang="en-SG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dPr>
                        <m:e>
                          <m:r>
                            <a:rPr lang="en-SG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𝐽𝑜h𝑛</m:t>
                          </m:r>
                        </m:e>
                      </m:d>
                      <m:r>
                        <a:rPr lang="en-SG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SG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𝐸𝑣𝑖𝑙</m:t>
                      </m:r>
                      <m:r>
                        <a:rPr lang="en-SG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SG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𝐽𝑜h𝑛</m:t>
                      </m:r>
                      <m:r>
                        <a:rPr lang="en-SG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𝐾𝑖𝑛𝑔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𝐽𝑜h𝑛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𝐺𝑟𝑒𝑒𝑑𝑦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𝐽𝑜h𝑛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  <a:p>
                <a:pPr marL="784225" lvl="1" indent="-457200"/>
                <a:r>
                  <a:rPr lang="en-GB" dirty="0"/>
                  <a:t>Although it doesn’t look like it, these are propositional statements because they make statements about particular “things” (in this case people).</a:t>
                </a:r>
              </a:p>
              <a:p>
                <a:pPr marL="784225" lvl="1" indent="-457200"/>
                <a:r>
                  <a:rPr lang="en-GB" dirty="0"/>
                  <a:t>To make it more obvious, we could change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𝐾𝑖𝑛𝑔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𝑅𝑖𝑐h𝑎𝑟𝑑</m:t>
                        </m:r>
                      </m:e>
                    </m:d>
                  </m:oMath>
                </a14:m>
                <a:r>
                  <a:rPr lang="en-GB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𝑘𝑟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𝐺𝑟𝑒𝑒𝑑𝑦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𝑅𝑖𝑐h𝑎𝑟𝑑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𝑔𝑟</m:t>
                    </m:r>
                  </m:oMath>
                </a14:m>
                <a:r>
                  <a:rPr lang="en-GB" dirty="0"/>
                  <a:t> etc., but we will leave it as it is.</a:t>
                </a:r>
              </a:p>
              <a:p>
                <a:pPr marL="784225" lvl="1" indent="-457200"/>
                <a:r>
                  <a:rPr lang="en-GB" dirty="0"/>
                  <a:t>We can now apply model checking, forward chaining or backward chaining to answer queries.</a:t>
                </a:r>
                <a:br>
                  <a:rPr lang="en-GB" dirty="0"/>
                </a:b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875B26-8853-8FC1-7CEE-773A7B2445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2" t="-1386" r="-1734" b="-25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DB2114-BCFE-C894-F8B9-4E612D08CE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898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BD780-230C-BD9B-FBE5-5ADF4481B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4.8.1 Reduction to Propositional Statements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5916FA-644B-80AF-DF12-E9F8BDCA39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Reducing to propositional sentences generates useless statements:</a:t>
                </a:r>
              </a:p>
              <a:p>
                <a:pPr lvl="1"/>
                <a:r>
                  <a:rPr lang="en-GB" dirty="0"/>
                  <a:t>E.g.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K</m:t>
                    </m:r>
                    <m:r>
                      <a:rPr lang="en-SG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𝑖𝑛𝑔</m:t>
                    </m:r>
                    <m:d>
                      <m:dPr>
                        <m:ctrlPr>
                          <a:rPr lang="en-SG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r>
                          <a:rPr lang="en-SG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𝑅𝑖𝑐h𝑎𝑟𝑑</m:t>
                        </m:r>
                      </m:e>
                    </m:d>
                    <m:r>
                      <a:rPr lang="en-SG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SG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𝐺𝑟𝑒𝑒𝑑𝑦</m:t>
                    </m:r>
                    <m:d>
                      <m:dPr>
                        <m:ctrlPr>
                          <a:rPr lang="en-SG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r>
                          <a:rPr lang="en-SG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𝑅𝑖𝑐h𝑎𝑟𝑑</m:t>
                        </m:r>
                      </m:e>
                    </m:d>
                    <m:r>
                      <a:rPr lang="en-SG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SG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𝐸𝑣𝑖𝑙</m:t>
                    </m:r>
                    <m:r>
                      <a:rPr lang="en-SG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SG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𝑅𝑖𝑐h𝑎𝑟𝑑</m:t>
                    </m:r>
                    <m:r>
                      <a:rPr lang="en-SG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SG" dirty="0">
                    <a:effectLst/>
                  </a:rPr>
                  <a:t> </a:t>
                </a:r>
              </a:p>
              <a:p>
                <a:pPr lvl="1"/>
                <a:r>
                  <a:rPr lang="en-SG" dirty="0"/>
                  <a:t>This is much worse if the universe of discourse is large (here it is only 2 people).</a:t>
                </a:r>
              </a:p>
              <a:p>
                <a:r>
                  <a:rPr lang="en-SG" dirty="0"/>
                  <a:t>Functions can nest infinitely. E.g. </a:t>
                </a:r>
                <a14:m>
                  <m:oMath xmlns:m="http://schemas.openxmlformats.org/officeDocument/2006/math">
                    <m:r>
                      <a:rPr lang="en-SG" sz="26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∀</m:t>
                    </m:r>
                    <m:r>
                      <a:rPr lang="en-SG" sz="26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SG" sz="26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SG" sz="26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𝐹𝑎𝑡h𝑒𝑟</m:t>
                    </m:r>
                    <m:r>
                      <a:rPr lang="en-SG" sz="26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SG" sz="26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SG" sz="26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SG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results in:</a:t>
                </a:r>
              </a:p>
              <a:p>
                <a:pPr marL="0" indent="0">
                  <a:buNone/>
                </a:pPr>
                <a:endParaRPr lang="en-SG" sz="2600" b="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𝐹𝑎𝑡h𝑒𝑟</m:t>
                      </m:r>
                      <m:r>
                        <a:rPr lang="en-US" sz="26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6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26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600" b="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𝐹𝑎𝑡h𝑒𝑟</m:t>
                      </m:r>
                      <m:r>
                        <a:rPr lang="en-US" sz="26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6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𝐹𝑎𝑡h𝑒𝑟</m:t>
                      </m:r>
                      <m:d>
                        <m:dPr>
                          <m:ctrlPr>
                            <a:rPr lang="en-US" sz="26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6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SG" sz="2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𝐹𝑎𝑡h𝑒𝑟</m:t>
                      </m:r>
                      <m:r>
                        <a:rPr lang="en-US" sz="26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6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𝐹𝑎𝑡h𝑒𝑟</m:t>
                      </m:r>
                      <m:d>
                        <m:dPr>
                          <m:ctrlPr>
                            <a:rPr lang="en-US" sz="26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𝐹𝑎𝑡h𝑒𝑟</m:t>
                          </m:r>
                          <m:d>
                            <m:dPr>
                              <m:ctrlPr>
                                <a:rPr lang="en-US" sz="26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6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SG" sz="2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SG" sz="2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etc.</a:t>
                </a:r>
                <a:endParaRPr lang="en-SG" sz="2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5916FA-644B-80AF-DF12-E9F8BDCA39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2" t="-13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EB9BC-2CE5-71D6-A3FB-3FBBA1D07D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5955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85AE9-09CA-4847-F509-9E40FD0B7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4.8.1 Reduction to Propositional Statements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7A15D7-A039-5A12-CF89-9361186F9C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However, </a:t>
                </a:r>
                <a:r>
                  <a:rPr lang="en-GB" dirty="0" err="1"/>
                  <a:t>Herbrand’s</a:t>
                </a:r>
                <a:r>
                  <a:rPr lang="en-GB" dirty="0"/>
                  <a:t> Theorem states that if a statement is entailed by the original FOL KB, then it will be entailed by a subset of the propositionalized KB. So we can use this algorithm: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r>
                  <a:rPr lang="en-GB" sz="2800" dirty="0"/>
                  <a:t>Problem: This algorithm is bounded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800" dirty="0"/>
                  <a:t> is entailed but loops infinitely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800" dirty="0"/>
                  <a:t> is not entailed.</a:t>
                </a:r>
              </a:p>
              <a:p>
                <a:pPr lvl="1"/>
                <a:r>
                  <a:rPr lang="en-GB" sz="2400" dirty="0"/>
                  <a:t>Semi-decidable problem: I</a:t>
                </a:r>
                <a:r>
                  <a:rPr lang="en-US" sz="2400" dirty="0"/>
                  <a:t>f the KB entails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 this algorithm will find that out. However, NO ALGORITHM can decide if KB does not entail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400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7A15D7-A039-5A12-CF89-9361186F9C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2" t="-1386" r="-6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D27ED7-1221-6D2D-8500-CCDCE0DBEA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44A451-50CE-33BA-1273-A108BC44A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706" y="3011813"/>
            <a:ext cx="8408044" cy="126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386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D80CC-02B3-F9CE-DC78-A442D0B5F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4.8.2 Unification and Generalized Modus Ponens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D75980-DB83-4960-A351-28C880BF20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In Lecture 3 we saw how universal instantiation was combined with modus ponens to create generalized modus ponens.</a:t>
                </a:r>
              </a:p>
              <a:p>
                <a:r>
                  <a:rPr lang="en-GB" dirty="0"/>
                  <a:t>Formally this is done through “unification”:</a:t>
                </a:r>
              </a:p>
              <a:p>
                <a:pPr lvl="1"/>
                <a:r>
                  <a:rPr lang="en-GB" dirty="0"/>
                  <a:t>We can think of our KB as a series of statements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SG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SG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SG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SG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SG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sSubSup>
                      <m:sSubSupPr>
                        <m:ctrlPr>
                          <a:rPr lang="en-SG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SG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SG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  <m:sup>
                        <m:r>
                          <a:rPr lang="en-SG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SG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…, </m:t>
                    </m:r>
                    <m:sSubSup>
                      <m:sSubSupPr>
                        <m:ctrlPr>
                          <a:rPr lang="en-SG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SG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SG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  <m:sup>
                        <m:r>
                          <a:rPr lang="en-SG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SG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SG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SG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SG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SG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∧</m:t>
                    </m:r>
                    <m:sSub>
                      <m:sSubPr>
                        <m:ctrlPr>
                          <a:rPr lang="en-SG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SG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SG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SG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∧…∧</m:t>
                    </m:r>
                    <m:sSub>
                      <m:sSubPr>
                        <m:ctrlPr>
                          <a:rPr lang="en-SG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SG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SG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SG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SG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𝑞</m:t>
                    </m:r>
                  </m:oMath>
                </a14:m>
                <a:endParaRPr lang="en-SG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GB" dirty="0"/>
                  <a:t>In unification, we see a set of substitutions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 so that:</a:t>
                </a:r>
              </a:p>
              <a:p>
                <a:pPr lvl="1"/>
                <a:endParaRPr lang="en-GB" dirty="0"/>
              </a:p>
              <a:p>
                <a:pPr marL="3444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∀</m:t>
                      </m:r>
                      <m:r>
                        <a:rPr lang="en-SG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SG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SG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𝑆𝑈𝐵𝑆𝑇</m:t>
                      </m:r>
                      <m:d>
                        <m:dPr>
                          <m:ctrlPr>
                            <a:rPr lang="en-SG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SG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SG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SG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SG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SG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′</m:t>
                          </m:r>
                        </m:e>
                      </m:d>
                      <m:r>
                        <a:rPr lang="en-SG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SG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𝑆𝑈𝐵𝑆𝑇</m:t>
                      </m:r>
                      <m:d>
                        <m:dPr>
                          <m:ctrlPr>
                            <a:rPr lang="en-SG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SG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SG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SG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SG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G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4487" lvl="1" indent="0">
                  <a:buNone/>
                </a:pPr>
                <a:endParaRPr lang="en-SG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44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SG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SG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SG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SG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SG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SG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SG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SG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SG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SG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SG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SG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SG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,  </m:t>
                          </m:r>
                          <m:sSub>
                            <m:sSubPr>
                              <m:ctrlPr>
                                <a:rPr lang="en-SG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SG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SG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SG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SG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SG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∧…∧</m:t>
                          </m:r>
                          <m:sSub>
                            <m:sSubPr>
                              <m:ctrlPr>
                                <a:rPr lang="en-SG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SG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SG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→</m:t>
                          </m:r>
                          <m:r>
                            <a:rPr lang="en-SG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SG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𝑆𝑈𝐵𝑆𝑇</m:t>
                          </m:r>
                          <m:r>
                            <a:rPr lang="en-SG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SG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SG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SG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𝑞</m:t>
                          </m:r>
                          <m:r>
                            <a:rPr lang="en-SG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SG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4487" lvl="1" indent="0">
                  <a:buNone/>
                </a:pPr>
                <a:r>
                  <a:rPr lang="en-GB" dirty="0"/>
                  <a:t>		</a:t>
                </a:r>
              </a:p>
              <a:p>
                <a:pPr marL="344487" lvl="1" indent="0">
                  <a:buNone/>
                </a:pPr>
                <a:r>
                  <a:rPr lang="en-GB" dirty="0"/>
                  <a:t>	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D75980-DB83-4960-A351-28C880BF20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2" t="-1386" b="-30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514B1-BFD8-1DE0-9474-F4E4518526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739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27EAFDF-106E-0C30-62CC-ADD5BCAF2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4.1 Motivation	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2BDEC5-9C4B-B061-0D21-3ED8B07FF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the past three lectures we’ve looked at:</a:t>
            </a:r>
          </a:p>
          <a:p>
            <a:pPr lvl="1"/>
            <a:r>
              <a:rPr lang="en-GB" dirty="0"/>
              <a:t>The basics of intelligent agents.</a:t>
            </a:r>
          </a:p>
          <a:p>
            <a:pPr lvl="1"/>
            <a:r>
              <a:rPr lang="en-GB" dirty="0"/>
              <a:t>Propositional and Predicate logic:</a:t>
            </a:r>
          </a:p>
          <a:p>
            <a:pPr lvl="2"/>
            <a:r>
              <a:rPr lang="en-GB" dirty="0"/>
              <a:t>Language and representation of sentences.</a:t>
            </a:r>
          </a:p>
          <a:p>
            <a:pPr lvl="2"/>
            <a:r>
              <a:rPr lang="en-GB" dirty="0"/>
              <a:t>Inference Rules.</a:t>
            </a:r>
          </a:p>
          <a:p>
            <a:pPr lvl="2"/>
            <a:r>
              <a:rPr lang="en-GB" dirty="0"/>
              <a:t>Proofs using the inference rules.</a:t>
            </a:r>
          </a:p>
          <a:p>
            <a:r>
              <a:rPr lang="en-GB" dirty="0"/>
              <a:t>However the proof methods we’ve seen so far are not amenable to automation.</a:t>
            </a:r>
          </a:p>
          <a:p>
            <a:pPr lvl="1"/>
            <a:r>
              <a:rPr lang="en-GB" dirty="0"/>
              <a:t>Based on observation and application of inference rules.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5C1BD-0209-9BA3-03C9-6E1B4E7F2B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1115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5057B-D324-E0BB-5F33-B19183CED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4.8.2 Unification and Generalized Modus Ponens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8F3BC9-0C04-B136-C9A1-BF6BCD2301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SG" sz="26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∀</m:t>
                    </m:r>
                    <m:r>
                      <a:rPr lang="en-SG" sz="26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SG" sz="26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SG" sz="26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𝑆𝑈𝐵𝑆𝑇</m:t>
                    </m:r>
                    <m:d>
                      <m:dPr>
                        <m:ctrlPr>
                          <a:rPr lang="en-SG" sz="26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SG" sz="26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SG" sz="26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SG" sz="26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SG" sz="26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SG" sz="26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SG" sz="26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′</m:t>
                        </m:r>
                      </m:e>
                    </m:d>
                    <m:r>
                      <a:rPr lang="en-SG" sz="26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SG" sz="26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𝑆𝑈𝐵𝑆𝑇</m:t>
                    </m:r>
                    <m:d>
                      <m:dPr>
                        <m:ctrlPr>
                          <a:rPr lang="en-SG" sz="26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SG" sz="26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SG" sz="26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SG" sz="26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SG" sz="26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SG" sz="26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/>
                  <a:t> means that:</a:t>
                </a:r>
              </a:p>
              <a:p>
                <a:pPr lvl="1"/>
                <a:r>
                  <a:rPr lang="en-GB" dirty="0"/>
                  <a:t>Given a set of statements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GB" dirty="0"/>
                  <a:t> in our KB and given constituent statements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in our implication, we substitute values in both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so that they look identical.</a:t>
                </a:r>
              </a:p>
              <a:p>
                <a:r>
                  <a:rPr lang="en-GB" dirty="0"/>
                  <a:t>This part: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SG" sz="260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SG" sz="26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sz="26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SG" sz="26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SG" sz="26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SG" sz="2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SG" sz="26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sz="26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SG" sz="26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SG" sz="26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SG" sz="2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SG" sz="26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0" i="1" smtClean="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…, </m:t>
                              </m:r>
                              <m:r>
                                <a:rPr lang="en-SG" sz="26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SG" sz="26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SG" sz="26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SG" sz="2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,  </m:t>
                          </m:r>
                          <m:sSub>
                            <m:sSubPr>
                              <m:ctrlPr>
                                <a:rPr lang="en-SG" sz="26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6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SG" sz="26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SG" sz="2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SG" sz="26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6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SG" sz="26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SG" sz="2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∧…∧</m:t>
                          </m:r>
                          <m:sSub>
                            <m:sSubPr>
                              <m:ctrlPr>
                                <a:rPr lang="en-SG" sz="26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6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SG" sz="26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SG" sz="2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→</m:t>
                          </m:r>
                          <m:r>
                            <a:rPr lang="en-SG" sz="2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SG" sz="2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𝑆𝑈𝐵𝑆𝑇</m:t>
                          </m:r>
                          <m:r>
                            <a:rPr lang="en-SG" sz="2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SG" sz="2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SG" sz="2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SG" sz="2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𝑞</m:t>
                          </m:r>
                          <m:r>
                            <a:rPr lang="en-SG" sz="2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sz="2600" dirty="0"/>
              </a:p>
              <a:p>
                <a:pPr marL="0" indent="0">
                  <a:buNone/>
                </a:pPr>
                <a:r>
                  <a:rPr lang="en-GB" sz="2600" dirty="0"/>
                  <a:t>Means that using modus ponens, we can conclude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GB" sz="2600" dirty="0"/>
                  <a:t>, making the same substitutions in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GB" sz="2600" dirty="0"/>
                  <a:t> as we did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26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8F3BC9-0C04-B136-C9A1-BF6BCD2301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0" t="-13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7236A-7FEE-FAB7-AA1F-21C6A147F4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245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9CBBA-20E2-D419-0694-468D7FE01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4.8.2 Unification and Generalized Modus Ponens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B5B995-ED91-D46A-CE38-D6BDAC4C2B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Let’s add a new statement to our KB about King John and Richard the Lionheart to say that all men are greedy. Our KB is now: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6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∀</m:t>
                      </m:r>
                      <m:r>
                        <a:rPr lang="en-SG" sz="26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SG" sz="26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SG" sz="26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𝐺𝑟𝑒𝑒𝑑𝑦</m:t>
                      </m:r>
                      <m:d>
                        <m:dPr>
                          <m:ctrlPr>
                            <a:rPr lang="en-SG" sz="2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SG" sz="2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SG" sz="2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6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∀</m:t>
                      </m:r>
                      <m:r>
                        <a:rPr lang="en-SG" sz="26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SG" sz="26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SG" sz="26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𝐾𝑖𝑛𝑔</m:t>
                      </m:r>
                      <m:d>
                        <m:dPr>
                          <m:ctrlPr>
                            <a:rPr lang="en-SG" sz="2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SG" sz="2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SG" sz="26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∧</m:t>
                      </m:r>
                      <m:r>
                        <a:rPr lang="en-SG" sz="26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𝐺𝑟𝑒𝑒𝑑𝑦</m:t>
                      </m:r>
                      <m:d>
                        <m:dPr>
                          <m:ctrlPr>
                            <a:rPr lang="en-SG" sz="2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SG" sz="2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SG" sz="26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SG" sz="26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𝐸𝑣𝑖𝑙</m:t>
                      </m:r>
                      <m:d>
                        <m:dPr>
                          <m:ctrlPr>
                            <a:rPr lang="en-SG" sz="2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SG" sz="2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SG" sz="2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6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𝐾𝑖𝑛𝑔</m:t>
                      </m:r>
                      <m:d>
                        <m:dPr>
                          <m:ctrlPr>
                            <a:rPr lang="en-SG" sz="2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SG" sz="2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𝐽𝑜h𝑛</m:t>
                          </m:r>
                        </m:e>
                      </m:d>
                    </m:oMath>
                  </m:oMathPara>
                </a14:m>
                <a:endParaRPr lang="en-SG" sz="2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6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𝐸𝑣𝑖𝑙</m:t>
                      </m:r>
                      <m:r>
                        <a:rPr lang="en-SG" sz="26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SG" sz="26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𝐽𝑜h𝑛</m:t>
                      </m:r>
                      <m:r>
                        <a:rPr lang="en-SG" sz="26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SG" sz="2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𝑈</m:t>
                      </m:r>
                      <m:r>
                        <a:rPr lang="en-US" sz="26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={</m:t>
                      </m:r>
                      <m:r>
                        <a:rPr lang="en-US" sz="26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𝑅𝑖𝑐h𝑎𝑟𝑑</m:t>
                      </m:r>
                      <m:r>
                        <a:rPr lang="en-US" sz="26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6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𝑡h𝑒</m:t>
                      </m:r>
                      <m:r>
                        <a:rPr lang="en-US" sz="26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6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𝐿𝑖𝑜𝑛h𝑒𝑎𝑟𝑡</m:t>
                      </m:r>
                      <m:r>
                        <a:rPr lang="en-US" sz="26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26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𝐽𝑜h𝑛</m:t>
                      </m:r>
                      <m:r>
                        <a:rPr lang="en-US" sz="26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en-SG" sz="2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SG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4487" lvl="1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B5B995-ED91-D46A-CE38-D6BDAC4C2B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2" t="-1386" r="-1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4949-451B-9C5A-B11A-306683C563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6467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9CBBA-20E2-D419-0694-468D7FE01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4.8.2 Unification and Generalized Modus Ponens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B5B995-ED91-D46A-CE38-D6BDAC4C2B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SG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We want to know who is evil. We begin first with the clause:</a:t>
                </a:r>
              </a:p>
              <a:p>
                <a:pPr marL="0" indent="0">
                  <a:buNone/>
                </a:pPr>
                <a:endParaRPr lang="en-SG" sz="2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60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∀</m:t>
                      </m:r>
                      <m:r>
                        <a:rPr lang="en-SG" sz="260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SG" sz="260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SG" sz="260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𝐾𝑖𝑛𝑔</m:t>
                      </m:r>
                      <m:d>
                        <m:dPr>
                          <m:ctrlPr>
                            <a:rPr lang="en-SG" sz="2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SG" sz="2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SG" sz="26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∧</m:t>
                      </m:r>
                      <m:r>
                        <a:rPr lang="en-SG" sz="26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𝐺𝑟𝑒𝑒𝑑𝑦</m:t>
                      </m:r>
                      <m:d>
                        <m:dPr>
                          <m:ctrlPr>
                            <a:rPr lang="en-SG" sz="2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SG" sz="2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SG" sz="26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SG" sz="26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𝐸𝑣𝑖𝑙</m:t>
                      </m:r>
                      <m:d>
                        <m:dPr>
                          <m:ctrlPr>
                            <a:rPr lang="en-SG" sz="2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SG" sz="2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SG" sz="2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SG" sz="2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SG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Here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6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6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6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𝐾𝑖𝑛𝑔</m:t>
                    </m:r>
                    <m:d>
                      <m:dPr>
                        <m:ctrlPr>
                          <a:rPr lang="en-US" sz="26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26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26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6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6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6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𝐺𝑟𝑒𝑒𝑑𝑦</m:t>
                    </m:r>
                    <m:d>
                      <m:dPr>
                        <m:ctrlPr>
                          <a:rPr lang="en-US" sz="26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26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sz="26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sz="26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6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𝐸𝑣𝑖𝑙</m:t>
                    </m:r>
                    <m:r>
                      <a:rPr lang="en-US" sz="26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6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6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SG" sz="2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4487" lvl="1" indent="0">
                  <a:buNone/>
                </a:pPr>
                <a:endParaRPr lang="en-SG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SG" sz="2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4487" lvl="1" indent="0">
                  <a:buNone/>
                </a:pPr>
                <a:endParaRPr lang="en-GB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B5B995-ED91-D46A-CE38-D6BDAC4C2B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47" t="-11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4949-451B-9C5A-B11A-306683C563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9126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9CBBA-20E2-D419-0694-468D7FE01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4.8.2 Unification and Generalized Modus Ponens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B5B995-ED91-D46A-CE38-D6BDAC4C2B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SG" sz="2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We also have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sz="26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𝐾𝑖𝑛𝑔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𝐽𝑜h𝑛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sz="26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𝐺𝑟𝑒𝑒𝑑𝑦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SG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 We also have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𝐺𝑟𝑒𝑒𝑑𝑦</m:t>
                    </m:r>
                    <m:r>
                      <a:rPr lang="en-US" sz="26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6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𝐽𝑜h𝑛</m:t>
                    </m:r>
                    <m:r>
                      <a:rPr lang="en-US" sz="26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SG" sz="2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SG" sz="2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4487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𝑈𝑁𝐼𝐹𝑌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𝐺𝑟𝑒𝑒𝑑𝑦</m:t>
                    </m:r>
                    <m:d>
                      <m:d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𝐺𝑟𝑒𝑒𝑑𝑦</m:t>
                    </m:r>
                    <m:d>
                      <m:d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𝐽𝑜h𝑛</m:t>
                        </m:r>
                      </m:e>
                    </m:d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SG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givens us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>
                        <a:latin typeface="Cambria Math" panose="02040503050406030204" pitchFamily="18" charset="0"/>
                      </a:rPr>
                      <m:t>θ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lit/>
                      </m:rPr>
                      <a:rPr lang="en-SG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𝐽𝑜h𝑛</m:t>
                    </m:r>
                    <m:r>
                      <m:rPr>
                        <m:lit/>
                      </m:rPr>
                      <a:rPr lang="en-SG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SG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4487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𝑈𝑁𝐼𝐹𝑌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𝐾𝑖𝑛𝑔</m:t>
                    </m:r>
                    <m:d>
                      <m:d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𝐾𝑖𝑛𝑔</m:t>
                    </m:r>
                    <m:d>
                      <m:d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𝐽𝑜h𝑛</m:t>
                        </m:r>
                      </m:e>
                    </m:d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SG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gives us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>
                        <a:latin typeface="Cambria Math" panose="02040503050406030204" pitchFamily="18" charset="0"/>
                      </a:rPr>
                      <m:t>θ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lit/>
                      </m:rPr>
                      <a:rPr lang="en-SG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lit/>
                      </m:rPr>
                      <a:rPr lang="en-SG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𝐽𝑜h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lit/>
                      </m:rPr>
                      <a:rPr lang="en-SG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SG" dirty="0">
                    <a:effectLst/>
                  </a:rPr>
                  <a:t> </a:t>
                </a:r>
                <a:endParaRPr lang="en-SG" i="1" dirty="0">
                  <a:effectLst/>
                </a:endParaRPr>
              </a:p>
              <a:p>
                <a:pPr marL="344487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𝑈𝑁𝐼𝐹𝑌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𝐺𝑟𝑒𝑒𝑑𝑦</m:t>
                    </m:r>
                    <m:d>
                      <m:d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𝐺𝑟𝑒𝑒𝑑𝑦</m:t>
                    </m:r>
                    <m:d>
                      <m:d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𝐽𝑜h𝑛</m:t>
                        </m:r>
                      </m:e>
                    </m:d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SG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also gives us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>
                        <a:latin typeface="Cambria Math" panose="02040503050406030204" pitchFamily="18" charset="0"/>
                      </a:rPr>
                      <m:t>θ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lit/>
                      </m:rPr>
                      <a:rPr lang="en-SG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lit/>
                      </m:rPr>
                      <a:rPr lang="en-SG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𝐽𝑜h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lit/>
                      </m:rPr>
                      <a:rPr lang="en-SG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SG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4487" lvl="1" indent="0">
                  <a:buNone/>
                </a:pPr>
                <a:endParaRPr lang="en-SG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4487" lvl="1" indent="0">
                  <a:buNone/>
                </a:pPr>
                <a:r>
                  <a:rPr lang="en-SG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Thus we now have </a:t>
                </a:r>
                <a14:m>
                  <m:oMath xmlns:m="http://schemas.openxmlformats.org/officeDocument/2006/math">
                    <m:r>
                      <a:rPr lang="en-SG" sz="26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𝐾𝑖𝑛𝑔</m:t>
                    </m:r>
                    <m:d>
                      <m:dPr>
                        <m:ctrlPr>
                          <a:rPr lang="en-SG" sz="26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𝐽𝑜h𝑛</m:t>
                        </m:r>
                      </m:e>
                    </m:d>
                    <m:r>
                      <a:rPr lang="en-SG" sz="26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SG" sz="26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𝐺𝑟𝑒𝑒𝑑𝑦</m:t>
                    </m:r>
                    <m:d>
                      <m:dPr>
                        <m:ctrlPr>
                          <a:rPr lang="en-SG" sz="26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𝐽𝑜h𝑛</m:t>
                        </m:r>
                      </m:e>
                    </m:d>
                  </m:oMath>
                </a14:m>
                <a:r>
                  <a:rPr lang="en-SG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and applying modus ponens and </a:t>
                </a:r>
                <a14:m>
                  <m:oMath xmlns:m="http://schemas.openxmlformats.org/officeDocument/2006/math">
                    <m:r>
                      <a:rPr lang="en-SG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en-SG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𝑞</m:t>
                    </m:r>
                  </m:oMath>
                </a14:m>
                <a:r>
                  <a:rPr lang="en-SG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will give us </a:t>
                </a:r>
                <a14:m>
                  <m:oMath xmlns:m="http://schemas.openxmlformats.org/officeDocument/2006/math"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𝐸𝑣𝑖𝑙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𝐽𝑜h𝑛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SG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344487" lvl="1" indent="0">
                  <a:buNone/>
                </a:pPr>
                <a:endParaRPr lang="en-SG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SG" sz="2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4487" lvl="1" indent="0">
                  <a:buNone/>
                </a:pPr>
                <a:endParaRPr lang="en-GB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B5B995-ED91-D46A-CE38-D6BDAC4C2B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47" t="-11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4949-451B-9C5A-B11A-306683C563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6465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B8F31-30DF-4A89-9E5A-2D028A9A8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4.8.3 Forward Chaining in First Order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8A2753-D293-9D9E-045B-E86C3C169A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Now that we can substitute variables to perform generalized modus ponens, we can apply a similar forward chaining algorithm as before.</a:t>
                </a:r>
              </a:p>
              <a:p>
                <a:r>
                  <a:rPr lang="en-GB" dirty="0"/>
                  <a:t>To see how this works, we consider the case of Colonel West, who sold missiles to </a:t>
                </a:r>
                <a:r>
                  <a:rPr lang="en-GB" dirty="0" err="1"/>
                  <a:t>Nono</a:t>
                </a:r>
                <a:r>
                  <a:rPr lang="en-GB" dirty="0"/>
                  <a:t>, an enemy state of the US.</a:t>
                </a:r>
              </a:p>
              <a:p>
                <a:pPr lvl="1"/>
                <a:r>
                  <a:rPr lang="en-GB" dirty="0"/>
                  <a:t>Our query is: Is Colonel West a criminal? I.e. can we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𝐶𝑟𝑖𝑚𝑖𝑛𝑎𝑙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𝑊𝑒𝑠𝑡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?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8A2753-D293-9D9E-045B-E86C3C169A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2" t="-13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AFB13-1C12-F44F-12F5-775B940E45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9933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65C21-AA1F-3CEA-C85E-FA337576C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4.8.3 Forward Chaining in First Order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2CB0EF-FC83-D144-A7AD-13C8BB2ECE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We define our KB for this case:</a:t>
                </a:r>
              </a:p>
              <a:p>
                <a:pPr lvl="1"/>
                <a:r>
                  <a:rPr lang="en-GB" sz="2200" dirty="0"/>
                  <a:t>It is a crime for an American to sell weapons to a hostile nation:</a:t>
                </a:r>
              </a:p>
              <a:p>
                <a:pPr marL="3444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200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∀</m:t>
                      </m:r>
                      <m:r>
                        <a:rPr lang="en-SG" sz="22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SG" sz="22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∀</m:t>
                      </m:r>
                      <m:r>
                        <a:rPr lang="en-SG" sz="22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SG" sz="22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∀</m:t>
                      </m:r>
                      <m:r>
                        <a:rPr lang="en-SG" sz="22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𝑧𝐴𝑚𝑒𝑟𝑖𝑐𝑎𝑛</m:t>
                      </m:r>
                      <m:d>
                        <m:dPr>
                          <m:ctrlPr>
                            <a:rPr lang="en-SG" sz="22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dPr>
                        <m:e>
                          <m:r>
                            <a:rPr lang="en-SG" sz="22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20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</m:t>
                      </m:r>
                      <m:r>
                        <a:rPr lang="en-SG" sz="22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𝑊𝑒𝑎𝑝𝑜𝑛</m:t>
                      </m:r>
                      <m:d>
                        <m:dPr>
                          <m:ctrlPr>
                            <a:rPr lang="en-SG" sz="22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dPr>
                        <m:e>
                          <m:r>
                            <a:rPr lang="en-SG" sz="22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20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</m:t>
                      </m:r>
                      <m:r>
                        <a:rPr lang="en-SG" sz="22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𝑆𝑒𝑙𝑙𝑠</m:t>
                      </m:r>
                      <m:d>
                        <m:dPr>
                          <m:ctrlPr>
                            <a:rPr lang="en-SG" sz="22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dPr>
                        <m:e>
                          <m:r>
                            <a:rPr lang="en-SG" sz="22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SG" sz="22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SG" sz="22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SG" sz="22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SG" sz="22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20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</m:t>
                      </m:r>
                      <m:r>
                        <a:rPr lang="en-SG" sz="22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𝐻𝑜𝑠𝑡𝑖𝑙𝑒</m:t>
                      </m:r>
                      <m:d>
                        <m:dPr>
                          <m:ctrlPr>
                            <a:rPr lang="en-SG" sz="22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dPr>
                        <m:e>
                          <m:r>
                            <a:rPr lang="en-SG" sz="22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20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SG" sz="22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𝐶𝑟𝑖𝑚𝑖𝑛𝑎𝑙</m:t>
                      </m:r>
                      <m:d>
                        <m:dPr>
                          <m:ctrlPr>
                            <a:rPr lang="en-SG" sz="22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dPr>
                        <m:e>
                          <m:r>
                            <a:rPr lang="en-SG" sz="22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200" dirty="0">
                  <a:effectLst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4487" lvl="1" indent="0">
                  <a:buNone/>
                </a:pPr>
                <a:endParaRPr lang="en-SG" sz="2200" dirty="0">
                  <a:effectLst/>
                </a:endParaRPr>
              </a:p>
              <a:p>
                <a:pPr lvl="1"/>
                <a:r>
                  <a:rPr lang="en-SG" sz="2200" dirty="0" err="1"/>
                  <a:t>Nono</a:t>
                </a:r>
                <a:r>
                  <a:rPr lang="en-SG" sz="2200" dirty="0"/>
                  <a:t> owns some missiles:</a:t>
                </a:r>
              </a:p>
              <a:p>
                <a:pPr marL="344487" lvl="1" indent="0">
                  <a:buNone/>
                </a:pPr>
                <a14:m>
                  <m:oMath xmlns:m="http://schemas.openxmlformats.org/officeDocument/2006/math">
                    <m:r>
                      <a:rPr lang="en-SG" sz="220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∃</m:t>
                    </m:r>
                    <m:r>
                      <a:rPr lang="en-SG" sz="22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SG" sz="22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SG" sz="22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𝑂𝑤𝑛𝑠</m:t>
                    </m:r>
                    <m:d>
                      <m:dPr>
                        <m:ctrlPr>
                          <a:rPr lang="en-SG" sz="22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SG" sz="22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𝑁𝑜𝑛𝑜</m:t>
                        </m:r>
                        <m:r>
                          <a:rPr lang="en-SG" sz="22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SG" sz="22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22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SG" sz="22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𝑀𝑖𝑠𝑠𝑖𝑙𝑒</m:t>
                    </m:r>
                    <m:d>
                      <m:dPr>
                        <m:ctrlPr>
                          <a:rPr lang="en-SG" sz="22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SG" sz="22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SG" sz="22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SG" sz="2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344487" lvl="1" indent="0">
                  <a:buNone/>
                </a:pPr>
                <a:endParaRPr lang="en-SG" sz="22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SG" sz="2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All </a:t>
                </a:r>
                <a:r>
                  <a:rPr lang="en-SG" sz="22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missiles that </a:t>
                </a:r>
                <a:r>
                  <a:rPr lang="en-SG" sz="22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Nono</a:t>
                </a:r>
                <a:r>
                  <a:rPr lang="en-SG" sz="22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owns are sold to it by Colonel West:</a:t>
                </a:r>
                <a:endParaRPr lang="en-SG" sz="2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4487" lvl="1" indent="0">
                  <a:buNone/>
                </a:pPr>
                <a:r>
                  <a:rPr lang="en-SG" sz="2200" dirty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SG" sz="220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∀</m:t>
                    </m:r>
                    <m:r>
                      <a:rPr lang="en-SG" sz="22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SG" sz="22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SG" sz="22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𝑀𝑖𝑠𝑠𝑖𝑙𝑒</m:t>
                    </m:r>
                    <m:d>
                      <m:dPr>
                        <m:ctrlPr>
                          <a:rPr lang="en-SG" sz="22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SG" sz="22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22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SG" sz="22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𝑂𝑤𝑛𝑠</m:t>
                    </m:r>
                    <m:d>
                      <m:dPr>
                        <m:ctrlPr>
                          <a:rPr lang="en-SG" sz="22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SG" sz="22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𝑁𝑜𝑛𝑜</m:t>
                        </m:r>
                        <m:r>
                          <a:rPr lang="en-SG" sz="22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SG" sz="22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22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SG" sz="22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𝑆𝑒𝑙𝑙𝑠</m:t>
                    </m:r>
                    <m:d>
                      <m:dPr>
                        <m:ctrlPr>
                          <a:rPr lang="en-SG" sz="22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SG" sz="22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𝑊𝑒𝑠𝑡</m:t>
                        </m:r>
                        <m:r>
                          <a:rPr lang="en-SG" sz="22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SG" sz="22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SG" sz="22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SG" sz="22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𝑁𝑜𝑛𝑜</m:t>
                        </m:r>
                      </m:e>
                    </m:d>
                    <m:r>
                      <a:rPr lang="en-SG" sz="22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SG" sz="2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4487" lvl="1" indent="0">
                  <a:buNone/>
                </a:pPr>
                <a:endParaRPr lang="en-GB" sz="2200" dirty="0"/>
              </a:p>
              <a:p>
                <a:pPr lvl="1"/>
                <a:r>
                  <a:rPr lang="en-GB" sz="2200" dirty="0"/>
                  <a:t>All missiles are weapons:</a:t>
                </a:r>
              </a:p>
              <a:p>
                <a:pPr marL="344487" lvl="1" indent="0">
                  <a:buNone/>
                </a:pPr>
                <a14:m>
                  <m:oMath xmlns:m="http://schemas.openxmlformats.org/officeDocument/2006/math">
                    <m:r>
                      <a:rPr lang="en-SG" sz="220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∀</m:t>
                    </m:r>
                    <m:r>
                      <a:rPr lang="en-SG" sz="22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SG" sz="22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SG" sz="22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𝑀𝑖𝑠𝑠𝑖𝑙𝑒</m:t>
                    </m:r>
                    <m:d>
                      <m:dPr>
                        <m:ctrlPr>
                          <a:rPr lang="en-SG" sz="22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r>
                          <a:rPr lang="en-SG" sz="22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22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SG" sz="22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𝑊𝑒𝑎𝑝𝑜𝑛</m:t>
                    </m:r>
                    <m:d>
                      <m:dPr>
                        <m:ctrlPr>
                          <a:rPr lang="en-SG" sz="22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r>
                          <a:rPr lang="en-SG" sz="22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SG" sz="22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SG" sz="2200" dirty="0">
                    <a:effectLst/>
                  </a:rPr>
                  <a:t> </a:t>
                </a:r>
                <a:endParaRPr lang="en-GB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2CB0EF-FC83-D144-A7AD-13C8BB2ECE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2" t="-13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EC5EAF-DB84-534E-E5B9-B13B033411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238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E6C3-3C1F-4936-0973-C3843F51C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4.8.3 Forward Chaining in First Order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F33657-D848-9116-1C95-0CF2D1F866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GB" sz="2200" dirty="0"/>
                  <a:t>Every enemy of America is a hostile nation.</a:t>
                </a:r>
              </a:p>
              <a:p>
                <a:pPr marL="344487" lvl="1" indent="0">
                  <a:buNone/>
                </a:pPr>
                <a14:m>
                  <m:oMath xmlns:m="http://schemas.openxmlformats.org/officeDocument/2006/math">
                    <m:r>
                      <a:rPr lang="en-SG" sz="220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∀</m:t>
                    </m:r>
                    <m:r>
                      <a:rPr lang="en-SG" sz="22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𝑥𝐸𝑛𝑒𝑚𝑦</m:t>
                    </m:r>
                    <m:d>
                      <m:dPr>
                        <m:ctrlPr>
                          <a:rPr lang="en-SG" sz="22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SG" sz="22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SG" sz="22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SG" sz="22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𝐴𝑚𝑒𝑟𝑖𝑐𝑎</m:t>
                        </m:r>
                      </m:e>
                    </m:d>
                    <m:r>
                      <a:rPr lang="en-US" sz="22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SG" sz="22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𝐻𝑜𝑠𝑡𝑖𝑙𝑒</m:t>
                    </m:r>
                    <m:d>
                      <m:dPr>
                        <m:ctrlPr>
                          <a:rPr lang="en-SG" sz="22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SG" sz="22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SG" sz="2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344487" lvl="1" indent="0">
                  <a:buNone/>
                </a:pPr>
                <a:endParaRPr lang="en-SG" sz="2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GB" sz="2200" dirty="0" err="1"/>
                  <a:t>Nono</a:t>
                </a:r>
                <a:r>
                  <a:rPr lang="en-GB" sz="2200" dirty="0"/>
                  <a:t> is an enemy of America:</a:t>
                </a:r>
              </a:p>
              <a:p>
                <a:pPr marL="344487" lvl="1" indent="0">
                  <a:buNone/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𝐸𝑛𝑒𝑚𝑦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𝑁𝑜𝑛𝑜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𝐴𝑚𝑒𝑟𝑖𝑐𝑎</m:t>
                        </m:r>
                      </m:e>
                    </m:d>
                  </m:oMath>
                </a14:m>
                <a:r>
                  <a:rPr lang="en-US" sz="2200" b="0" dirty="0"/>
                  <a:t> </a:t>
                </a:r>
              </a:p>
              <a:p>
                <a:pPr marL="344487" lvl="1" indent="0">
                  <a:buNone/>
                </a:pPr>
                <a:endParaRPr lang="en-GB" sz="2200" dirty="0"/>
              </a:p>
              <a:p>
                <a:pPr lvl="1"/>
                <a:r>
                  <a:rPr lang="en-GB" sz="2200" dirty="0"/>
                  <a:t>Colonel West is American:</a:t>
                </a:r>
              </a:p>
              <a:p>
                <a:pPr marL="344487" lvl="1" indent="0">
                  <a:buNone/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𝐴𝑚𝑒𝑟𝑖𝑐𝑎𝑛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𝑊𝑒𝑠𝑡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200" dirty="0"/>
                  <a:t> </a:t>
                </a:r>
              </a:p>
              <a:p>
                <a:pPr marL="344487" lvl="1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F33657-D848-9116-1C95-0CF2D1F866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9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AE3FF-22E1-8DCD-B1EC-1F215A259D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6937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E6C3-3C1F-4936-0973-C3843F51C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4.8.3 Forward Chaining in First Order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F33657-D848-9116-1C95-0CF2D1F866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sz="2400" dirty="0"/>
                  <a:t>We begin by </a:t>
                </a:r>
                <a:r>
                  <a:rPr lang="en-GB" sz="2400" dirty="0" err="1"/>
                  <a:t>Skolemizing</a:t>
                </a:r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r>
                      <a:rPr lang="en-SG" sz="240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∃</m:t>
                    </m:r>
                    <m:r>
                      <a:rPr lang="en-SG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SG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SG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𝑂𝑤𝑛𝑠</m:t>
                    </m:r>
                    <m:d>
                      <m:dPr>
                        <m:ctrlPr>
                          <a:rPr lang="en-SG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SG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𝑁𝑜𝑛𝑜</m:t>
                        </m:r>
                        <m:r>
                          <a:rPr lang="en-SG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SG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2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SG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𝑀𝑖𝑠𝑠𝑖𝑙𝑒</m:t>
                    </m:r>
                    <m:d>
                      <m:dPr>
                        <m:ctrlPr>
                          <a:rPr lang="en-SG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SG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SG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SG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with a new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SG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giving us two new truths in our KB:</a:t>
                </a:r>
                <a:br>
                  <a:rPr lang="en-SG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endParaRPr lang="en-SG" sz="2400" i="1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0" i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200" b="0" i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sz="22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SG" sz="22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𝑂𝑤𝑛𝑠</m:t>
                    </m:r>
                    <m:d>
                      <m:dPr>
                        <m:ctrlPr>
                          <a:rPr lang="en-SG" sz="22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r>
                          <a:rPr lang="en-SG" sz="22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𝑁𝑜𝑛𝑜</m:t>
                        </m:r>
                        <m:r>
                          <a:rPr lang="en-SG" sz="22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b="0" i="1" smtClean="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200" b="0" i="1" smtClean="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200" i="1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0" i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200" b="0" i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sz="22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SG" sz="22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𝑀𝑖𝑠𝑠𝑖𝑙𝑒</m:t>
                    </m:r>
                    <m:d>
                      <m:dPr>
                        <m:ctrlPr>
                          <a:rPr lang="en-SG" sz="22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200" b="0" i="1" smtClean="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SG" sz="2200" dirty="0">
                    <a:effectLst/>
                  </a:rPr>
                  <a:t> </a:t>
                </a:r>
              </a:p>
              <a:p>
                <a:pPr marL="0" indent="0">
                  <a:buNone/>
                </a:pPr>
                <a:endParaRPr lang="en-SG" sz="2200" dirty="0"/>
              </a:p>
              <a:p>
                <a:endParaRPr lang="en-SG" sz="2200" dirty="0"/>
              </a:p>
              <a:p>
                <a:r>
                  <a:rPr lang="en-SG" sz="2200" dirty="0">
                    <a:effectLst/>
                  </a:rPr>
                  <a:t>Now we take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effectLst/>
                        <a:latin typeface="Cambria Math" panose="02040503050406030204" pitchFamily="18" charset="0"/>
                      </a:rPr>
                      <m:t>𝑀𝑖𝑠𝑠𝑖𝑙𝑒</m:t>
                    </m:r>
                    <m:r>
                      <a:rPr lang="en-US" sz="2200" b="0" i="1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SG" sz="2200" dirty="0">
                    <a:effectLst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effectLst/>
                        <a:latin typeface="Cambria Math" panose="02040503050406030204" pitchFamily="18" charset="0"/>
                      </a:rPr>
                      <m:t>𝑂𝑤𝑛𝑠</m:t>
                    </m:r>
                    <m:r>
                      <a:rPr lang="en-US" sz="2200" b="0" i="1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effectLst/>
                        <a:latin typeface="Cambria Math" panose="02040503050406030204" pitchFamily="18" charset="0"/>
                      </a:rPr>
                      <m:t>𝑁𝑜𝑛𝑜</m:t>
                    </m:r>
                    <m:r>
                      <a:rPr lang="en-US" sz="2200" b="0" i="1" smtClean="0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SG" sz="2200" dirty="0">
                    <a:effectLst/>
                  </a:rPr>
                  <a:t>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effectLst/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200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effectLst/>
                        <a:latin typeface="Cambria Math" panose="02040503050406030204" pitchFamily="18" charset="0"/>
                      </a:rPr>
                      <m:t>𝑆𝑒𝑙𝑙𝑠</m:t>
                    </m:r>
                    <m:r>
                      <a:rPr lang="en-US" sz="2200" b="0" i="1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effectLst/>
                        <a:latin typeface="Cambria Math" panose="02040503050406030204" pitchFamily="18" charset="0"/>
                      </a:rPr>
                      <m:t>𝑊𝑒𝑠𝑡</m:t>
                    </m:r>
                    <m:r>
                      <a:rPr lang="en-US" sz="2200" b="0" i="1" smtClean="0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smtClean="0">
                        <a:effectLst/>
                        <a:latin typeface="Cambria Math" panose="02040503050406030204" pitchFamily="18" charset="0"/>
                      </a:rPr>
                      <m:t>𝑁𝑜𝑛𝑜</m:t>
                    </m:r>
                    <m:r>
                      <a:rPr lang="en-US" sz="2200" b="0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SG" sz="2200" dirty="0">
                    <a:effectLst/>
                  </a:rPr>
                  <a:t> and apply unification: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effectLst/>
                          <a:latin typeface="Cambria Math" panose="02040503050406030204" pitchFamily="18" charset="0"/>
                        </a:rPr>
                        <m:t>𝑈𝑁𝐼𝐹𝑌</m:t>
                      </m:r>
                      <m:d>
                        <m:dPr>
                          <m:ctrlPr>
                            <a:rPr lang="en-US" sz="22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effectLst/>
                              <a:latin typeface="Cambria Math" panose="02040503050406030204" pitchFamily="18" charset="0"/>
                            </a:rPr>
                            <m:t>𝑀𝑖𝑠𝑠𝑖𝑙𝑒</m:t>
                          </m:r>
                          <m:d>
                            <m:dPr>
                              <m:ctrlPr>
                                <a:rPr lang="en-US" sz="22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b="0" i="1" smtClean="0">
                              <a:effectLst/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200" b="0" i="1" smtClean="0">
                              <a:effectLst/>
                              <a:latin typeface="Cambria Math" panose="02040503050406030204" pitchFamily="18" charset="0"/>
                            </a:rPr>
                            <m:t>𝑀𝑖𝑠𝑠𝑖𝑙𝑒</m:t>
                          </m:r>
                          <m:d>
                            <m:dPr>
                              <m:ctrlPr>
                                <a:rPr lang="en-US" sz="22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200" b="0" i="1" smtClean="0">
                          <a:effectLst/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sz="2200" b="0" i="1" smtClean="0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effectLst/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sz="22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200" b="0" i="1" smtClean="0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lit/>
                        </m:rPr>
                        <a:rPr lang="en-US" sz="2200" b="0" i="1" smtClean="0">
                          <a:effectLst/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SG" sz="2200" dirty="0"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effectLst/>
                          <a:latin typeface="Cambria Math" panose="02040503050406030204" pitchFamily="18" charset="0"/>
                        </a:rPr>
                        <m:t>𝑈𝑁𝐼𝐹𝑌</m:t>
                      </m:r>
                      <m:d>
                        <m:dPr>
                          <m:ctrlPr>
                            <a:rPr lang="en-US" sz="22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effectLst/>
                              <a:latin typeface="Cambria Math" panose="02040503050406030204" pitchFamily="18" charset="0"/>
                            </a:rPr>
                            <m:t>𝑂𝑤𝑛𝑠</m:t>
                          </m:r>
                          <m:d>
                            <m:dPr>
                              <m:ctrlPr>
                                <a:rPr lang="en-US" sz="22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𝑁𝑜𝑛𝑜</m:t>
                              </m:r>
                              <m:r>
                                <a:rPr lang="en-US" sz="22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b="0" i="1" smtClean="0">
                              <a:effectLst/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200" b="0" i="1" smtClean="0">
                              <a:effectLst/>
                              <a:latin typeface="Cambria Math" panose="02040503050406030204" pitchFamily="18" charset="0"/>
                            </a:rPr>
                            <m:t>𝑂𝑤𝑛𝑠</m:t>
                          </m:r>
                          <m:d>
                            <m:dPr>
                              <m:ctrlPr>
                                <a:rPr lang="en-US" sz="22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𝑁𝑜𝑛𝑜</m:t>
                              </m:r>
                              <m:r>
                                <a:rPr lang="en-US" sz="22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2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200" b="0" i="1" smtClean="0">
                          <a:effectLst/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sz="2200" b="0" i="1" smtClean="0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effectLst/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sz="22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200" b="0" i="1" smtClean="0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lit/>
                        </m:rPr>
                        <a:rPr lang="en-US" sz="2200" b="0" i="1" smtClean="0">
                          <a:effectLst/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SG" sz="2200" dirty="0">
                  <a:effectLst/>
                </a:endParaRPr>
              </a:p>
              <a:p>
                <a:pPr marL="0" indent="0">
                  <a:buNone/>
                </a:pPr>
                <a:endParaRPr lang="en-SG" sz="2200" dirty="0">
                  <a:effectLst/>
                </a:endParaRPr>
              </a:p>
              <a:p>
                <a:r>
                  <a:rPr lang="en-US" sz="2200" dirty="0"/>
                  <a:t>We can now apply modus ponens with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lit/>
                      </m:rPr>
                      <a:rPr lang="en-US" sz="2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SG" sz="2200" dirty="0">
                    <a:effectLst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effectLst/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SG" sz="2200" dirty="0">
                    <a:effectLst/>
                  </a:rPr>
                  <a:t> to get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effectLst/>
                        <a:latin typeface="Cambria Math" panose="02040503050406030204" pitchFamily="18" charset="0"/>
                      </a:rPr>
                      <m:t>𝑆𝑒𝑙𝑙𝑠</m:t>
                    </m:r>
                    <m:r>
                      <a:rPr lang="en-US" sz="2200" b="0" i="1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effectLst/>
                        <a:latin typeface="Cambria Math" panose="02040503050406030204" pitchFamily="18" charset="0"/>
                      </a:rPr>
                      <m:t>𝑊𝑒𝑠𝑡</m:t>
                    </m:r>
                    <m:r>
                      <a:rPr lang="en-US" sz="2200" b="0" i="1" smtClean="0">
                        <a:effectLst/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2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effectLst/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200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smtClean="0">
                        <a:effectLst/>
                        <a:latin typeface="Cambria Math" panose="02040503050406030204" pitchFamily="18" charset="0"/>
                      </a:rPr>
                      <m:t>𝑁𝑜𝑛𝑜</m:t>
                    </m:r>
                    <m:r>
                      <a:rPr lang="en-US" sz="2200" b="0" i="1" smtClean="0">
                        <a:effectLst/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SG" sz="2200" dirty="0">
                    <a:effectLst/>
                  </a:rPr>
                  <a:t> which is added to our KB.</a:t>
                </a:r>
              </a:p>
              <a:p>
                <a:pPr marL="0" indent="0">
                  <a:buNone/>
                </a:pPr>
                <a:endParaRPr lang="en-GB" sz="2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F33657-D848-9116-1C95-0CF2D1F866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31" t="-1155" r="-578" b="-11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AE3FF-22E1-8DCD-B1EC-1F215A259D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F84748-EFF2-2A98-A5AA-BFDBBF2C5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292699"/>
            <a:ext cx="7271483" cy="44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640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B526D-5572-DE27-D1F0-9690E196B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4.8.3 Forward Chaining in First Order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63CF82-304E-CA2F-32DA-BF1FCD178A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GB" sz="2200" dirty="0"/>
              </a:p>
              <a:p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r>
                  <a:rPr lang="en-GB" sz="2200" dirty="0"/>
                  <a:t>Now we unify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𝐸𝑛𝑒𝑚𝑦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𝐴𝑚𝑒𝑟𝑖𝑐𝑎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200" dirty="0"/>
                  <a:t>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𝐸𝑛𝑒𝑚𝑦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𝑁𝑜𝑛𝑜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𝐴𝑚𝑒𝑟𝑖𝑐𝑎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200" dirty="0"/>
                  <a:t> giving us: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𝑈𝑁𝐼𝐹𝑌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𝐸𝑛𝑒𝑚𝑦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𝑁𝑜𝑛𝑜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𝐴𝑚𝑒𝑟𝑖𝑐𝑎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𝐸𝑛𝑒𝑚𝑦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𝐴𝑚𝑒𝑟𝑖𝑐𝑎</m:t>
                              </m:r>
                            </m:e>
                          </m:d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𝑁𝑜𝑛𝑜</m:t>
                      </m:r>
                      <m:r>
                        <m:rPr>
                          <m:lit/>
                        </m:rPr>
                        <a:rPr lang="en-US" sz="22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GB" sz="2200" dirty="0"/>
              </a:p>
              <a:p>
                <a:endParaRPr lang="en-GB" sz="2200" dirty="0"/>
              </a:p>
              <a:p>
                <a:r>
                  <a:rPr lang="en-GB" sz="2200" dirty="0"/>
                  <a:t>Then apply Modus Ponens with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𝑁𝑜𝑛𝑜</m:t>
                    </m:r>
                    <m:r>
                      <m:rPr>
                        <m:lit/>
                      </m:rPr>
                      <a:rPr lang="en-US" sz="2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sz="2200" dirty="0"/>
                  <a:t> to get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𝐻𝑜𝑠𝑡𝑖𝑙𝑒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𝑁𝑜𝑛𝑜</m:t>
                        </m:r>
                      </m:e>
                    </m:d>
                  </m:oMath>
                </a14:m>
                <a:endParaRPr lang="en-US" sz="2200" b="0" dirty="0"/>
              </a:p>
              <a:p>
                <a:pPr marL="0" indent="0">
                  <a:buNone/>
                </a:pPr>
                <a:endParaRPr lang="en-US" sz="2200" b="0" dirty="0"/>
              </a:p>
              <a:p>
                <a:r>
                  <a:rPr lang="en-GB" sz="2200" dirty="0"/>
                  <a:t>Similarly we unify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𝑀𝑖𝑠𝑠𝑖𝑙𝑒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200" dirty="0"/>
                  <a:t>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𝑀𝑖𝑠𝑠𝑖𝑙𝑒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2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𝑈𝑁𝐼𝐹𝑌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𝑀𝑖𝑠𝑠𝑖𝑙𝑒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𝑀𝑖𝑠𝑠𝑖𝑙𝑒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lit/>
                        </m:rPr>
                        <a:rPr lang="en-US" sz="22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r>
                  <a:rPr lang="en-GB" sz="2200" dirty="0"/>
                  <a:t>We apply modus ponens and substitute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lit/>
                      </m:rPr>
                      <a:rPr lang="en-US" sz="2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sz="2200" dirty="0"/>
                  <a:t> to get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𝑊𝑒𝑎𝑝𝑜𝑛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63CF82-304E-CA2F-32DA-BF1FCD178A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C9EC3-7958-90F2-BFAA-0D759DF89E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2D21F9-5562-003A-60C5-BEA4574A6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196660"/>
            <a:ext cx="5076252" cy="5162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22755A-BDC2-C2AD-C5F6-8530AE9A7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" y="1558612"/>
            <a:ext cx="3640429" cy="56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553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B526D-5572-DE27-D1F0-9690E196B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4.8.3 Forward Chaining in First Order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63CF82-304E-CA2F-32DA-BF1FCD178A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GB" sz="2200" dirty="0"/>
              </a:p>
              <a:p>
                <a:endParaRPr lang="en-GB" sz="2200" dirty="0"/>
              </a:p>
              <a:p>
                <a:pPr marL="0" indent="0">
                  <a:buNone/>
                </a:pPr>
                <a:endParaRPr lang="en-US" sz="2200" b="0" dirty="0"/>
              </a:p>
              <a:p>
                <a:r>
                  <a:rPr lang="en-GB" sz="2200" dirty="0"/>
                  <a:t>Similarly we unify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𝑀𝑖𝑠𝑠𝑖𝑙𝑒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200" dirty="0"/>
                  <a:t>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𝑀𝑖𝑠𝑠𝑖𝑙𝑒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2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𝑈𝑁𝐼𝐹𝑌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𝑀𝑖𝑠𝑠𝑖𝑙𝑒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𝑀𝑖𝑠𝑠𝑖𝑙𝑒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lit/>
                        </m:rPr>
                        <a:rPr lang="en-US" sz="22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r>
                  <a:rPr lang="en-GB" sz="2200" dirty="0"/>
                  <a:t>We apply modus ponens and substitute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lit/>
                      </m:rPr>
                      <a:rPr lang="en-US" sz="2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sz="2200" dirty="0"/>
                  <a:t> to get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𝑊𝑒𝑎𝑝𝑜𝑛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63CF82-304E-CA2F-32DA-BF1FCD178A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C9EC3-7958-90F2-BFAA-0D759DF89E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59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A08F2A-063F-BDC3-4FE7-54D503090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1164910"/>
            <a:ext cx="4039674" cy="4146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0806DD-BA42-2E3D-7786-7820C8D8E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8" y="1550688"/>
            <a:ext cx="15113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598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27EAFDF-106E-0C30-62CC-ADD5BCAF2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4.1 Motivation	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2BDEC5-9C4B-B061-0D21-3ED8B07FF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this lecture we will look at how to automate proofs.</a:t>
            </a:r>
          </a:p>
          <a:p>
            <a:r>
              <a:rPr lang="en-GB" dirty="0"/>
              <a:t>Some techniques we will look at:</a:t>
            </a:r>
          </a:p>
          <a:p>
            <a:pPr lvl="1"/>
            <a:r>
              <a:rPr lang="en-GB" dirty="0"/>
              <a:t>Model Checking</a:t>
            </a:r>
          </a:p>
          <a:p>
            <a:pPr lvl="1"/>
            <a:r>
              <a:rPr lang="en-GB" dirty="0"/>
              <a:t>Unification</a:t>
            </a:r>
          </a:p>
          <a:p>
            <a:pPr lvl="1"/>
            <a:r>
              <a:rPr lang="en-GB" dirty="0"/>
              <a:t>Forward Chaining</a:t>
            </a:r>
          </a:p>
          <a:p>
            <a:pPr lvl="1"/>
            <a:r>
              <a:rPr lang="en-GB" dirty="0"/>
              <a:t>Backward Chaining</a:t>
            </a:r>
          </a:p>
          <a:p>
            <a:pPr lvl="1"/>
            <a:r>
              <a:rPr lang="en-GB" dirty="0"/>
              <a:t>Unification, Forward Chaining and Backward Chaining require statements to be written in particular forms:</a:t>
            </a:r>
          </a:p>
          <a:p>
            <a:pPr lvl="2"/>
            <a:r>
              <a:rPr lang="en-GB" dirty="0"/>
              <a:t>Conjunctive Normal Forms</a:t>
            </a:r>
          </a:p>
          <a:p>
            <a:pPr lvl="2"/>
            <a:r>
              <a:rPr lang="en-GB" dirty="0"/>
              <a:t>Definite Clauses</a:t>
            </a:r>
          </a:p>
          <a:p>
            <a:pPr lvl="2"/>
            <a:r>
              <a:rPr lang="en-GB" dirty="0"/>
              <a:t>Horn Clauses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5C1BD-0209-9BA3-03C9-6E1B4E7F2B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0165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B526D-5572-DE27-D1F0-9690E196B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4.8.3 Forward Chaining in First Order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63CF82-304E-CA2F-32DA-BF1FCD178A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sz="2200" dirty="0"/>
                  <a:t>Finally we have: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SG" sz="2200" i="1">
                        <a:latin typeface="Cambria Math" panose="02040503050406030204" pitchFamily="18" charset="0"/>
                      </a:rPr>
                      <m:t>𝐴𝑚𝑒𝑟𝑖𝑐𝑎𝑛</m:t>
                    </m:r>
                    <m:d>
                      <m:dPr>
                        <m:ctrlPr>
                          <a:rPr lang="en-SG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20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SG" sz="2200" i="1">
                        <a:latin typeface="Cambria Math" panose="02040503050406030204" pitchFamily="18" charset="0"/>
                      </a:rPr>
                      <m:t>𝑊𝑒𝑎𝑝𝑜𝑛</m:t>
                    </m:r>
                    <m:d>
                      <m:dPr>
                        <m:ctrlPr>
                          <a:rPr lang="en-SG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2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20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SG" sz="2200" i="1">
                        <a:latin typeface="Cambria Math" panose="02040503050406030204" pitchFamily="18" charset="0"/>
                      </a:rPr>
                      <m:t>𝑆𝑒𝑙𝑙𝑠</m:t>
                    </m:r>
                    <m:d>
                      <m:dPr>
                        <m:ctrlPr>
                          <a:rPr lang="en-SG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2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SG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SG" sz="22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SG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SG" sz="22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20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SG" sz="2200" i="1">
                        <a:latin typeface="Cambria Math" panose="02040503050406030204" pitchFamily="18" charset="0"/>
                      </a:rPr>
                      <m:t>𝐻𝑜𝑠𝑡𝑖𝑙𝑒</m:t>
                    </m:r>
                    <m:d>
                      <m:dPr>
                        <m:ctrlPr>
                          <a:rPr lang="en-SG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22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2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SG" sz="2200" i="1">
                        <a:latin typeface="Cambria Math" panose="02040503050406030204" pitchFamily="18" charset="0"/>
                      </a:rPr>
                      <m:t>𝐶𝑟𝑖𝑚𝑖𝑛𝑎𝑙</m:t>
                    </m:r>
                    <m:d>
                      <m:dPr>
                        <m:ctrlPr>
                          <a:rPr lang="en-SG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𝑈𝑁𝐼𝐹𝑌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𝐴𝑚𝑒𝑟𝑖𝑐𝑎𝑛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𝐴𝑚𝑒𝑟𝑖𝑐𝑎𝑛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𝑊𝑒𝑠𝑡</m:t>
                            </m:r>
                          </m:e>
                        </m:d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𝑊𝑒𝑠𝑡</m:t>
                    </m:r>
                    <m:r>
                      <m:rPr>
                        <m:lit/>
                      </m:rPr>
                      <a:rPr lang="en-US" sz="2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sz="2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𝑈𝑁𝐼𝐹𝑌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𝑊𝑒𝑎𝑝𝑜𝑛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𝑊𝑒𝑎𝑝𝑜𝑛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lit/>
                      </m:rPr>
                      <a:rPr lang="en-US" sz="2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sz="2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𝑈𝑁𝐼𝐹𝑌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𝐻𝑜𝑠𝑡𝑖𝑙𝑒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𝐻𝑜𝑠𝑡𝑖𝑙𝑒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𝑁𝑜𝑛𝑜</m:t>
                            </m:r>
                          </m:e>
                        </m:d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𝑁𝑜𝑛𝑜</m:t>
                    </m:r>
                    <m:r>
                      <m:rPr>
                        <m:lit/>
                      </m:rPr>
                      <a:rPr lang="en-US" sz="2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sz="2200" dirty="0"/>
              </a:p>
              <a:p>
                <a:pPr lvl="1"/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𝑆𝑈𝐵𝑆𝑇</m:t>
                    </m:r>
                    <m:d>
                      <m:dPr>
                        <m:endChr m:val="}"/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lit/>
                          </m:rPr>
                          <a:rPr lang="en-SG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𝑊𝑒𝑠𝑡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lit/>
                          </m:rPr>
                          <a:rPr lang="en-SG" i="1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SG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SG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SG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m:rPr>
                            <m:lit/>
                          </m:rPr>
                          <a:rPr lang="en-SG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𝑁𝑜𝑛𝑜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𝑆𝑒𝑙𝑙𝑠</m:t>
                        </m:r>
                        <m:d>
                          <m:dPr>
                            <m:ctrlPr>
                              <a:rPr lang="en-SG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SG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SG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SG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SG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SG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SG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𝑆𝑒𝑙𝑙𝑠</m:t>
                    </m:r>
                    <m:d>
                      <m:d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𝑊𝑒𝑠𝑡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SG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SG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SG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𝑁𝑜𝑛𝑜</m:t>
                        </m:r>
                      </m:e>
                    </m:d>
                  </m:oMath>
                </a14:m>
                <a:endParaRPr lang="en-GB" sz="2200" dirty="0"/>
              </a:p>
              <a:p>
                <a:r>
                  <a:rPr lang="en-GB" sz="2600" dirty="0"/>
                  <a:t>Finally apply modus ponens, substituting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𝑊𝑒𝑠𝑡</m:t>
                    </m:r>
                    <m:r>
                      <m:rPr>
                        <m:lit/>
                      </m:rPr>
                      <a:rPr lang="en-US" sz="26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sz="2600" dirty="0"/>
                  <a:t>, giving us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𝐶𝑟𝑖𝑚𝑖𝑛𝑎𝑙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𝑊𝑒𝑠𝑡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600" dirty="0"/>
              </a:p>
              <a:p>
                <a:pPr lvl="1"/>
                <a:r>
                  <a:rPr lang="en-GB" sz="2200" dirty="0"/>
                  <a:t>So we conclude that West is a criminal.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63CF82-304E-CA2F-32DA-BF1FCD178A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47" t="-9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C9EC3-7958-90F2-BFAA-0D759DF89E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5766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95CB3-851F-EA18-FA0D-712E83E84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4.8.4 Backward Chaining in First Order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8EA1AC-BD39-39AC-CBAD-2DCE12FD41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We can also combine backward chaining and unification. Consider the query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𝐶𝑟𝑖𝑚𝑖𝑛𝑎𝑙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.</a:t>
                </a:r>
              </a:p>
              <a:p>
                <a:pPr lvl="1"/>
                <a:r>
                  <a:rPr lang="en-GB" dirty="0"/>
                  <a:t>The premise is </a:t>
                </a:r>
                <a14:m>
                  <m:oMath xmlns:m="http://schemas.openxmlformats.org/officeDocument/2006/math">
                    <m:r>
                      <a:rPr lang="en-SG" sz="2400" i="1" smtClean="0">
                        <a:latin typeface="Cambria Math" panose="02040503050406030204" pitchFamily="18" charset="0"/>
                      </a:rPr>
                      <m:t>𝐴𝑚𝑒𝑟𝑖𝑐𝑎𝑛</m:t>
                    </m:r>
                    <m:d>
                      <m:d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SG" sz="2400" i="1">
                        <a:latin typeface="Cambria Math" panose="02040503050406030204" pitchFamily="18" charset="0"/>
                      </a:rPr>
                      <m:t>𝑊𝑒𝑎𝑝𝑜𝑛</m:t>
                    </m:r>
                    <m:d>
                      <m:d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SG" sz="2400" i="1">
                        <a:latin typeface="Cambria Math" panose="02040503050406030204" pitchFamily="18" charset="0"/>
                      </a:rPr>
                      <m:t>𝑆𝑒𝑙𝑙𝑠</m:t>
                    </m:r>
                    <m:d>
                      <m:d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SG" sz="2400" i="1">
                        <a:latin typeface="Cambria Math" panose="02040503050406030204" pitchFamily="18" charset="0"/>
                      </a:rPr>
                      <m:t>𝐻𝑜𝑠𝑡𝑖𝑙𝑒</m:t>
                    </m:r>
                    <m:d>
                      <m:d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𝐴𝑚𝑒𝑟𝑖𝑐𝑎</m:t>
                        </m:r>
                      </m:e>
                    </m:d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We look at our KB and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𝐴𝑚𝑒𝑟𝑖𝑐𝑎𝑛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𝑊𝑒𝑠𝑡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and thus we can do:</a:t>
                </a:r>
              </a:p>
              <a:p>
                <a:pPr marL="344487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3444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𝑈𝑁𝐼𝐹𝑌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𝐴𝑚𝑒𝑟𝑖𝑐𝑎𝑛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𝐴𝑚𝑒𝑟𝑖𝑐𝑎𝑛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𝑊𝑒𝑠𝑡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𝑊𝑒𝑠𝑡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GB" dirty="0"/>
              </a:p>
              <a:p>
                <a:pPr marL="344487" lvl="1" indent="0">
                  <a:buNone/>
                </a:pPr>
                <a:endParaRPr lang="en-GB" dirty="0"/>
              </a:p>
              <a:p>
                <a:pPr marL="344487" lvl="1" indent="0">
                  <a:buNone/>
                </a:pPr>
                <a:r>
                  <a:rPr lang="en-GB" dirty="0"/>
                  <a:t>Notice that we cannot yet conclude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𝐶𝑟𝑖𝑚𝑖𝑛𝑎𝑙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𝑊𝑒𝑠𝑡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because we’ve not verified the rest of the premise.</a:t>
                </a:r>
              </a:p>
              <a:p>
                <a:pPr marL="344487" lvl="1" indent="0">
                  <a:buNone/>
                </a:pPr>
                <a:endParaRPr lang="en-GB" dirty="0"/>
              </a:p>
              <a:p>
                <a:pPr lvl="1"/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8EA1AC-BD39-39AC-CBAD-2DCE12FD41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2" t="-1386" r="-15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E0733-0531-870F-0EF9-CF4D68E6F5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281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95CB3-851F-EA18-FA0D-712E83E84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4.8.4 Backward Chaining in First Order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8EA1AC-BD39-39AC-CBAD-2DCE12FD41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4487" lvl="1" indent="0">
                  <a:buNone/>
                </a:pPr>
                <a:endParaRPr lang="en-GB" dirty="0"/>
              </a:p>
              <a:p>
                <a:pPr lvl="1"/>
                <a:r>
                  <a:rPr lang="en-GB" dirty="0"/>
                  <a:t>We look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𝑊𝑒𝑎𝑝𝑜𝑛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and find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𝑀𝑖𝑠𝑠𝑖𝑙𝑒</m:t>
                    </m:r>
                    <m:d>
                      <m:d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𝑊𝑒𝑎𝑝𝑜𝑛</m:t>
                    </m:r>
                    <m:d>
                      <m:d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dirty="0"/>
                  <a:t> (note: We have renamed some variables here and this can be done simply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dirty="0"/>
                  <a:t>)</a:t>
                </a:r>
              </a:p>
              <a:p>
                <a:pPr marL="344487" lvl="1" indent="0">
                  <a:buNone/>
                </a:pPr>
                <a:endParaRPr lang="en-GB" dirty="0"/>
              </a:p>
              <a:p>
                <a:pPr lvl="1"/>
                <a:r>
                  <a:rPr lang="en-GB" dirty="0"/>
                  <a:t>Looking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𝑀𝑖𝑠𝑠𝑖𝑙𝑒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(.)</m:t>
                    </m:r>
                  </m:oMath>
                </a14:m>
                <a:r>
                  <a:rPr lang="en-GB" dirty="0"/>
                  <a:t> in our KB, we find </a:t>
                </a:r>
                <a14:m>
                  <m:oMath xmlns:m="http://schemas.openxmlformats.org/officeDocument/2006/math">
                    <m:r>
                      <a:rPr lang="en-SG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∃</m:t>
                    </m:r>
                    <m:r>
                      <a:rPr lang="en-SG" i="1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SG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SG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𝑂𝑤𝑛𝑠</m:t>
                        </m:r>
                        <m:d>
                          <m:dPr>
                            <m:ctrlPr>
                              <a:rPr lang="en-SG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SG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𝑁𝑜𝑛𝑜</m:t>
                            </m:r>
                            <m:r>
                              <a:rPr lang="en-SG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SG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∧</m:t>
                        </m:r>
                        <m:r>
                          <a:rPr lang="en-SG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𝑀𝑖𝑠𝑠𝑖𝑙𝑒</m:t>
                        </m:r>
                        <m:d>
                          <m:dPr>
                            <m:ctrlPr>
                              <a:rPr lang="en-SG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SG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GB" dirty="0"/>
                  <a:t>, which we </a:t>
                </a:r>
                <a:r>
                  <a:rPr lang="en-GB" dirty="0" err="1"/>
                  <a:t>Skolemize</a:t>
                </a:r>
                <a:r>
                  <a:rPr lang="en-GB" dirty="0"/>
                  <a:t>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lit/>
                      </m:rPr>
                      <a:rPr lang="en-US" b="0" i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dirty="0"/>
                  <a:t>. Note that this is NOT a unification. This gives us two new truths: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𝑂𝑤𝑛𝑠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𝑁𝑜𝑛𝑜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𝑀𝑖𝑠𝑠𝑖𝑙𝑒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marL="344487" lvl="1" indent="0">
                  <a:buNone/>
                </a:pPr>
                <a:endParaRPr lang="en-GB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𝑈𝑁𝐼𝐹𝑌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𝑀𝑖𝑠𝑠𝑖𝑙𝑒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𝑀𝑖𝑠𝑠𝑖𝑙𝑒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gives 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dirty="0"/>
                  <a:t>, and modus ponens with this substitution gives 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𝑊𝑒𝑎𝑝𝑜𝑛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GB" dirty="0"/>
              </a:p>
              <a:p>
                <a:pPr marL="344487" lvl="1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8EA1AC-BD39-39AC-CBAD-2DCE12FD41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r="-1503" b="-4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E0733-0531-870F-0EF9-CF4D68E6F5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860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4996A-AF5F-1AAD-1972-04AECBADC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4.8.4 Backward Chaining in First Order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2C6BAB-F592-84E5-AD79-CDF9592DED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sz="2600" dirty="0"/>
                  <a:t>Now we seek to verify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𝐻𝑜𝑠𝑡𝑖𝑙𝑒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𝐴𝑚𝑒𝑟𝑖𝑐𝑎</m:t>
                        </m:r>
                      </m:e>
                    </m:d>
                  </m:oMath>
                </a14:m>
                <a:r>
                  <a:rPr lang="en-GB" sz="2600" dirty="0"/>
                  <a:t>. Our KB gives us </a:t>
                </a:r>
              </a:p>
              <a:p>
                <a:pPr marL="0" indent="0">
                  <a:buNone/>
                </a:pPr>
                <a:endParaRPr lang="en-GB" sz="26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𝐸𝑛𝑒𝑚𝑦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𝐴𝑚𝑒𝑟𝑖𝑐𝑎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𝐻𝑜𝑠𝑡𝑖𝑙𝑒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𝐴𝑚𝑒𝑟𝑖𝑐𝑎</m:t>
                        </m:r>
                      </m:e>
                    </m:d>
                  </m:oMath>
                </a14:m>
                <a:r>
                  <a:rPr lang="en-GB" sz="2600" dirty="0"/>
                  <a:t>.</a:t>
                </a:r>
              </a:p>
              <a:p>
                <a:endParaRPr lang="en-GB" sz="2600" dirty="0"/>
              </a:p>
              <a:p>
                <a:r>
                  <a:rPr lang="en-GB" sz="2600" dirty="0"/>
                  <a:t>We have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𝐸𝑛𝑒𝑚𝑦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𝑁𝑜𝑛𝑜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𝐴𝑚𝑒𝑟𝑖𝑐𝑎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600" dirty="0"/>
                  <a:t>, which we unify with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𝐸𝑛𝑒𝑚𝑦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𝐴𝑚𝑒𝑟𝑖𝑐𝑎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600" dirty="0"/>
                  <a:t> giving us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𝑁𝑜𝑛𝑜</m:t>
                    </m:r>
                    <m:r>
                      <m:rPr>
                        <m:lit/>
                      </m:rPr>
                      <a:rPr lang="en-US" sz="26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sz="2600" dirty="0"/>
                  <a:t>. </a:t>
                </a:r>
              </a:p>
              <a:p>
                <a:endParaRPr lang="en-GB" sz="2600" dirty="0"/>
              </a:p>
              <a:p>
                <a:r>
                  <a:rPr lang="en-GB" sz="2600" dirty="0"/>
                  <a:t>Use modus ponens and this substitution giving us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𝐻𝑜𝑠𝑡𝑖𝑙𝑒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𝑁𝑜𝑛𝑜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𝐴𝑚𝑒𝑟𝑖𝑐𝑎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600" dirty="0"/>
                  <a:t>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2C6BAB-F592-84E5-AD79-CDF9592DED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 t="-11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C5626-1BC3-2872-D608-BA51A4F941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2765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4996A-AF5F-1AAD-1972-04AECBADC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4.8.4 Backward Chaining in First Order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2C6BAB-F592-84E5-AD79-CDF9592DED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sz="2600" dirty="0"/>
                  <a:t>We now need to determine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𝑆𝑒𝑙𝑙𝑠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600" dirty="0"/>
                  <a:t>. We have:</a:t>
                </a:r>
              </a:p>
              <a:p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pPr marL="0" indent="0">
                  <a:buNone/>
                </a:pPr>
                <a:endParaRPr lang="en-GB" sz="2600" dirty="0"/>
              </a:p>
              <a:p>
                <a:endParaRPr lang="en-GB" sz="2600" dirty="0"/>
              </a:p>
              <a:p>
                <a:r>
                  <a:rPr lang="en-GB" sz="2600" dirty="0"/>
                  <a:t>Substituting {x\M</a:t>
                </a:r>
                <a:r>
                  <a:rPr lang="en-GB" sz="2600" baseline="-25000" dirty="0"/>
                  <a:t>1</a:t>
                </a:r>
                <a:r>
                  <a:rPr lang="en-GB" sz="2600" dirty="0"/>
                  <a:t>} and applying Modus Ponens gets us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𝑆𝑒𝑙𝑙𝑠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𝑊𝑒𝑠𝑡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𝑁𝑜𝑛𝑜</m:t>
                        </m:r>
                      </m:e>
                    </m:d>
                  </m:oMath>
                </a14:m>
                <a:endParaRPr lang="en-GB" sz="260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2C6BAB-F592-84E5-AD79-CDF9592DED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47" t="-11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C5626-1BC3-2872-D608-BA51A4F941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2BC94C-C01F-696E-8300-BC7F2C10C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28" y="2388898"/>
            <a:ext cx="8775200" cy="7127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F8EBB0-2497-DBC8-F264-AA8845F56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826" y="1572204"/>
            <a:ext cx="2387600" cy="393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A33E1D-711A-4FAB-CB22-D1C873F50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826" y="1971805"/>
            <a:ext cx="18034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1425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2351F-8B5E-EC0D-5A47-9F7ABC62D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4.8.4 Backward Chaining in First Order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793EA3-0A30-609A-184A-6E030C52FA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sz="2600" dirty="0"/>
                  <a:t>Is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𝑆𝑒𝑙𝑙𝑠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𝑊𝑒𝑠𝑡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𝑁𝑜𝑛𝑜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600" dirty="0"/>
                  <a:t> entailed by our KB? We know that </a:t>
                </a:r>
                <a14:m>
                  <m:oMath xmlns:m="http://schemas.openxmlformats.org/officeDocument/2006/math">
                    <m:r>
                      <a:rPr lang="en-SG" sz="2600" i="1">
                        <a:latin typeface="Cambria Math" panose="02040503050406030204" pitchFamily="18" charset="0"/>
                      </a:rPr>
                      <m:t>𝑀𝑖𝑠𝑠𝑖𝑙𝑒</m:t>
                    </m:r>
                    <m:d>
                      <m:dPr>
                        <m:ctrlPr>
                          <a:rPr lang="en-SG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2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60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SG" sz="2600" i="1">
                        <a:latin typeface="Cambria Math" panose="02040503050406030204" pitchFamily="18" charset="0"/>
                      </a:rPr>
                      <m:t>𝑂𝑤𝑛𝑠</m:t>
                    </m:r>
                    <m:d>
                      <m:dPr>
                        <m:ctrlPr>
                          <a:rPr lang="en-SG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2600" i="1">
                            <a:latin typeface="Cambria Math" panose="02040503050406030204" pitchFamily="18" charset="0"/>
                          </a:rPr>
                          <m:t>𝑁𝑜𝑛𝑜</m:t>
                        </m:r>
                        <m:r>
                          <a:rPr lang="en-SG" sz="2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SG" sz="2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SG" sz="2600" i="1">
                        <a:latin typeface="Cambria Math" panose="02040503050406030204" pitchFamily="18" charset="0"/>
                      </a:rPr>
                      <m:t>𝑆𝑒𝑙𝑙𝑠</m:t>
                    </m:r>
                    <m:d>
                      <m:dPr>
                        <m:ctrlPr>
                          <a:rPr lang="en-SG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2600" i="1">
                            <a:latin typeface="Cambria Math" panose="02040503050406030204" pitchFamily="18" charset="0"/>
                          </a:rPr>
                          <m:t>𝑊𝑒𝑠𝑡</m:t>
                        </m:r>
                        <m:r>
                          <a:rPr lang="en-SG" sz="2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SG" sz="2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SG" sz="2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SG" sz="2600" i="1">
                            <a:latin typeface="Cambria Math" panose="02040503050406030204" pitchFamily="18" charset="0"/>
                          </a:rPr>
                          <m:t>𝑁𝑜𝑛𝑜</m:t>
                        </m:r>
                      </m:e>
                    </m:d>
                  </m:oMath>
                </a14:m>
                <a:r>
                  <a:rPr lang="en-SG" sz="2600" dirty="0">
                    <a:effectLst/>
                  </a:rPr>
                  <a:t> </a:t>
                </a:r>
                <a:r>
                  <a:rPr lang="en-GB" sz="2600" dirty="0"/>
                  <a:t> </a:t>
                </a:r>
              </a:p>
              <a:p>
                <a:pPr marL="0" indent="0">
                  <a:buNone/>
                </a:pPr>
                <a:endParaRPr lang="en-GB" sz="2600" dirty="0"/>
              </a:p>
              <a:p>
                <a:pPr lvl="1"/>
                <a:r>
                  <a:rPr lang="en-GB" sz="2200" dirty="0"/>
                  <a:t>We already have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𝑀𝑖𝑠𝑠𝑖𝑙𝑒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𝑂𝑤𝑛𝑠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𝑁𝑜𝑛𝑜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200" dirty="0"/>
                  <a:t> from our earlier Skolemization. Thus, we can do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𝑈𝑁𝐼𝐹𝑌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𝑀𝑖𝑠𝑠𝑖𝑙𝑒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𝑀𝑖𝑠𝑠𝑖𝑙𝑒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𝑈𝑁𝐼𝐹𝑌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𝑂𝑤𝑛𝑠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𝑁𝑜𝑛𝑜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𝑂𝑤𝑛𝑠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𝑁𝑜𝑛𝑜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200" dirty="0"/>
                  <a:t> to give us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200" dirty="0"/>
                  <a:t>}</a:t>
                </a:r>
              </a:p>
              <a:p>
                <a:pPr lvl="1"/>
                <a:r>
                  <a:rPr lang="en-GB" sz="2200" dirty="0"/>
                  <a:t>Applying modus ponens and this substitution we get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𝑆𝑒𝑙𝑙𝑠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𝑊𝑒𝑠𝑡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𝑁𝑜𝑛𝑜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200" dirty="0"/>
              </a:p>
              <a:p>
                <a:endParaRPr lang="en-US" sz="2600" dirty="0"/>
              </a:p>
              <a:p>
                <a:r>
                  <a:rPr lang="en-US" sz="2600" dirty="0"/>
                  <a:t>Substituting </a:t>
                </a:r>
                <a14:m>
                  <m:oMath xmlns:m="http://schemas.openxmlformats.org/officeDocument/2006/math">
                    <m:r>
                      <a:rPr lang="en-SG" sz="26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{</m:t>
                    </m:r>
                    <m:r>
                      <a:rPr lang="en-SG" sz="26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m:rPr>
                        <m:lit/>
                      </m:rPr>
                      <a:rPr lang="en-SG" sz="26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/</m:t>
                    </m:r>
                    <m:r>
                      <a:rPr lang="en-SG" sz="26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𝑊𝑒𝑠𝑡</m:t>
                    </m:r>
                    <m:r>
                      <a:rPr lang="en-SG" sz="26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SG" sz="26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𝑦</m:t>
                    </m:r>
                    <m:r>
                      <m:rPr>
                        <m:lit/>
                      </m:rPr>
                      <a:rPr lang="en-SG" sz="26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/</m:t>
                    </m:r>
                    <m:sSub>
                      <m:sSubPr>
                        <m:ctrlPr>
                          <a:rPr lang="en-SG" sz="26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SG" sz="26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SG" sz="26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SG" sz="26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SG" sz="26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𝑧</m:t>
                    </m:r>
                    <m:r>
                      <m:rPr>
                        <m:lit/>
                      </m:rPr>
                      <a:rPr lang="en-SG" sz="26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/</m:t>
                    </m:r>
                    <m:r>
                      <a:rPr lang="en-SG" sz="26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𝑁𝑜𝑛𝑜</m:t>
                    </m:r>
                    <m:r>
                      <a:rPr lang="en-SG" sz="26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SG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we have </a:t>
                </a:r>
                <a14:m>
                  <m:oMath xmlns:m="http://schemas.openxmlformats.org/officeDocument/2006/math">
                    <m:r>
                      <a:rPr lang="en-SG" sz="2600" i="1">
                        <a:latin typeface="Cambria Math" panose="02040503050406030204" pitchFamily="18" charset="0"/>
                      </a:rPr>
                      <m:t>𝐴𝑚𝑒𝑟𝑖𝑐𝑎𝑛</m:t>
                    </m:r>
                    <m:d>
                      <m:dPr>
                        <m:ctrlPr>
                          <a:rPr lang="en-SG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𝑊𝑒𝑠𝑡</m:t>
                        </m:r>
                      </m:e>
                    </m:d>
                    <m:r>
                      <a:rPr lang="en-US" sz="260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SG" sz="2600" i="1">
                        <a:latin typeface="Cambria Math" panose="02040503050406030204" pitchFamily="18" charset="0"/>
                      </a:rPr>
                      <m:t>𝑊𝑒𝑎𝑝𝑜𝑛</m:t>
                    </m:r>
                    <m:d>
                      <m:dPr>
                        <m:ctrlPr>
                          <a:rPr lang="en-SG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60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SG" sz="2600" i="1">
                        <a:latin typeface="Cambria Math" panose="02040503050406030204" pitchFamily="18" charset="0"/>
                      </a:rPr>
                      <m:t>𝑆𝑒𝑙𝑙𝑠</m:t>
                    </m:r>
                    <m:d>
                      <m:dPr>
                        <m:ctrlPr>
                          <a:rPr lang="en-SG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𝑊𝑒𝑠𝑡</m:t>
                        </m:r>
                        <m:r>
                          <a:rPr lang="en-SG" sz="2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SG" sz="2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𝑁𝑜𝑛𝑜</m:t>
                        </m:r>
                      </m:e>
                    </m:d>
                    <m:r>
                      <a:rPr lang="en-US" sz="260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SG" sz="2600" i="1">
                        <a:latin typeface="Cambria Math" panose="02040503050406030204" pitchFamily="18" charset="0"/>
                      </a:rPr>
                      <m:t>𝐻𝑜𝑠𝑡𝑖𝑙𝑒</m:t>
                    </m:r>
                    <m:d>
                      <m:dPr>
                        <m:ctrlPr>
                          <a:rPr lang="en-SG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𝑁𝑜𝑛𝑜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𝐴𝑚𝑒𝑟𝑖𝑐𝑎</m:t>
                        </m:r>
                      </m:e>
                    </m:d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600" b="0" dirty="0">
                  <a:latin typeface="Calibri" panose="020F0502020204030204" pitchFamily="34" charset="0"/>
                </a:endParaRPr>
              </a:p>
              <a:p>
                <a:endParaRPr lang="en-SG" sz="2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SG" sz="2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Applying modus ponens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𝑊𝑒𝑠𝑡</m:t>
                    </m:r>
                    <m:r>
                      <m:rPr>
                        <m:lit/>
                      </m:rPr>
                      <a:rPr lang="en-US" sz="26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SG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we have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𝐶𝑟𝑖𝑚𝑖𝑛𝑎𝑙</m:t>
                    </m:r>
                    <m:r>
                      <a:rPr lang="en-US" sz="26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6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𝑊𝑒𝑠𝑡</m:t>
                    </m:r>
                    <m:r>
                      <a:rPr lang="en-US" sz="26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SG" sz="2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SG" sz="2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GB" sz="2600" dirty="0"/>
              </a:p>
              <a:p>
                <a:endParaRPr lang="en-GB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793EA3-0A30-609A-184A-6E030C52FA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47" t="-11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E3532-A056-7C43-5489-D56F7B0CFD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7252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CCB73-7D4D-DF43-B371-D6BFCCE82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END OF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40160-D68C-2745-9D27-1C8046D2F0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940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03F859-D57B-F646-846D-6E28A963F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entailment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9A7F8A-7C61-4B4C-AB36-392C903564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Inference Mechanisms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5840D8-4173-FB4A-88C6-9225D4E241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122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AE744-6A08-03B4-42C0-51EFA246D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4.2 Logical Entailment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B682B1-68BE-C33A-00FF-34D7987189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A “model” M is a set of true/false assignments to individual relevant statement.</a:t>
                </a:r>
              </a:p>
              <a:p>
                <a:pPr lvl="1"/>
                <a:r>
                  <a:rPr lang="en-GB" dirty="0"/>
                  <a:t>If a statement </a:t>
                </a:r>
                <a:r>
                  <a:rPr lang="en-GB" i="1" dirty="0"/>
                  <a:t>s</a:t>
                </a:r>
                <a:r>
                  <a:rPr lang="en-GB" dirty="0"/>
                  <a:t> is true in a model </a:t>
                </a:r>
                <a:r>
                  <a:rPr lang="en-GB" i="1" dirty="0"/>
                  <a:t>M</a:t>
                </a:r>
                <a:r>
                  <a:rPr lang="en-GB" dirty="0"/>
                  <a:t>, then we say that </a:t>
                </a:r>
                <a:r>
                  <a:rPr lang="en-GB" i="1" dirty="0"/>
                  <a:t>”M satisfies s”</a:t>
                </a:r>
                <a:r>
                  <a:rPr lang="en-GB" dirty="0"/>
                  <a:t> or </a:t>
                </a:r>
                <a:r>
                  <a:rPr lang="en-GB" i="1" dirty="0"/>
                  <a:t>“M is a model of s</a:t>
                </a:r>
                <a:r>
                  <a:rPr lang="en-GB" dirty="0"/>
                  <a:t>”, written as </a:t>
                </a:r>
                <a:r>
                  <a:rPr lang="en-GB" i="1" dirty="0"/>
                  <a:t>M(s).</a:t>
                </a:r>
              </a:p>
              <a:p>
                <a:r>
                  <a:rPr lang="en-GB" dirty="0"/>
                  <a:t>We say that statement </a:t>
                </a:r>
                <a:r>
                  <a:rPr lang="en-GB" i="1" dirty="0"/>
                  <a:t>a</a:t>
                </a:r>
                <a:r>
                  <a:rPr lang="en-GB" dirty="0"/>
                  <a:t> entails statement </a:t>
                </a:r>
                <a:r>
                  <a:rPr lang="en-GB" i="1" dirty="0"/>
                  <a:t>b</a:t>
                </a:r>
                <a:r>
                  <a:rPr lang="en-GB" dirty="0"/>
                  <a:t>, if, in every model in which </a:t>
                </a:r>
                <a:r>
                  <a:rPr lang="en-GB" i="1" dirty="0"/>
                  <a:t>a</a:t>
                </a:r>
                <a:r>
                  <a:rPr lang="en-GB" dirty="0"/>
                  <a:t> is true, then </a:t>
                </a:r>
                <a:r>
                  <a:rPr lang="en-GB" i="1" dirty="0"/>
                  <a:t>b</a:t>
                </a:r>
                <a:r>
                  <a:rPr lang="en-GB" dirty="0"/>
                  <a:t> must also be true. This is written as </a:t>
                </a: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. Formally:</a:t>
                </a:r>
              </a:p>
              <a:p>
                <a:pPr marL="344487" lvl="1" indent="0">
                  <a:buNone/>
                </a:pPr>
                <a:endParaRPr lang="en-GB" dirty="0"/>
              </a:p>
              <a:p>
                <a:pPr marL="3444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32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SG" sz="32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⊨</m:t>
                      </m:r>
                      <m:r>
                        <a:rPr lang="en-SG" sz="32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SG" sz="32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↔</m:t>
                      </m:r>
                      <m:r>
                        <a:rPr lang="en-SG" sz="32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𝑀</m:t>
                      </m:r>
                      <m:d>
                        <m:dPr>
                          <m:ctrlPr>
                            <a:rPr lang="en-SG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SG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</m:d>
                      <m:r>
                        <a:rPr lang="en-SG" sz="3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⊆</m:t>
                      </m:r>
                      <m:r>
                        <a:rPr lang="en-SG" sz="3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en-SG" sz="3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SG" sz="3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SG" sz="3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SG" sz="3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4487" lvl="1" indent="0">
                  <a:buNone/>
                </a:pPr>
                <a:endParaRPr lang="en-GB" dirty="0"/>
              </a:p>
              <a:p>
                <a:pPr lvl="1"/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B682B1-68BE-C33A-00FF-34D7987189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2" t="-13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B4C14-ECF4-8428-C4E0-80AD496BF8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370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EB62F-1B8F-4EE7-033C-83FD16D26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4.2 Logical Entailment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C57110-8649-6DC5-A48D-743DA195DE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Similarly, a knowledge base KB entails a statement </a:t>
                </a:r>
                <a:r>
                  <a:rPr lang="en-GB" i="1" dirty="0"/>
                  <a:t>a</a:t>
                </a:r>
                <a:r>
                  <a:rPr lang="en-GB" dirty="0"/>
                  <a:t> </a:t>
                </a:r>
                <a:r>
                  <a:rPr lang="en-GB" dirty="0" err="1"/>
                  <a:t>iff</a:t>
                </a:r>
                <a:r>
                  <a:rPr lang="en-GB" dirty="0"/>
                  <a:t> any model that makes KB true also makes </a:t>
                </a:r>
                <a:r>
                  <a:rPr lang="en-GB" i="1" dirty="0"/>
                  <a:t>a</a:t>
                </a:r>
                <a:r>
                  <a:rPr lang="en-GB" dirty="0"/>
                  <a:t> true: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Entailment is similar to implication, but also different:</a:t>
                </a:r>
              </a:p>
              <a:p>
                <a:pPr lvl="1"/>
                <a:r>
                  <a:rPr lang="en-GB" dirty="0"/>
                  <a:t>Implication applies to statements: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GB" dirty="0"/>
                  <a:t> means that if statement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GB" dirty="0"/>
                  <a:t> is true, then statement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GB" dirty="0"/>
                  <a:t> is necessarily true.</a:t>
                </a:r>
              </a:p>
              <a:p>
                <a:pPr lvl="1"/>
                <a:r>
                  <a:rPr lang="en-GB" dirty="0"/>
                  <a:t>Entailment is more general; it can apply to groups of statements, each with their own true/false values.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C57110-8649-6DC5-A48D-743DA195DE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2" t="-13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B4F43-82FB-101E-060A-1EBD301A0E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0208-B501-1940-A7C0-92DF3AA3486D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833257-105F-4B17-432E-447618E9D029}"/>
                  </a:ext>
                </a:extLst>
              </p:cNvPr>
              <p:cNvSpPr txBox="1"/>
              <p:nvPr/>
            </p:nvSpPr>
            <p:spPr>
              <a:xfrm>
                <a:off x="3036794" y="2222358"/>
                <a:ext cx="611841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KB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⊨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sz="2800" i="0">
                          <a:latin typeface="Cambria Math" panose="02040503050406030204" pitchFamily="18" charset="0"/>
                        </a:rPr>
                        <m:t>↔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GB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𝐾𝐵</m:t>
                          </m:r>
                        </m:e>
                      </m:d>
                      <m:r>
                        <a:rPr lang="en-GB" sz="2800" i="0">
                          <a:latin typeface="Cambria Math" panose="02040503050406030204" pitchFamily="18" charset="0"/>
                        </a:rPr>
                        <m:t>⊆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833257-105F-4B17-432E-447618E9D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794" y="2222358"/>
                <a:ext cx="6118412" cy="523220"/>
              </a:xfrm>
              <a:prstGeom prst="rect">
                <a:avLst/>
              </a:prstGeom>
              <a:blipFill>
                <a:blip r:embed="rId3"/>
                <a:stretch>
                  <a:fillRect b="-238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6315461"/>
      </p:ext>
    </p:extLst>
  </p:cSld>
  <p:clrMapOvr>
    <a:masterClrMapping/>
  </p:clrMapOvr>
</p:sld>
</file>

<file path=ppt/theme/theme1.xml><?xml version="1.0" encoding="utf-8"?>
<a:theme xmlns:a="http://schemas.openxmlformats.org/drawingml/2006/main" name="CS2106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Edge">
      <a:majorFont>
        <a:latin typeface="Garamo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S2106" id="{BD053D78-7E81-2946-8F60-5F5E7270001E}" vid="{FFFE8269-1513-0D47-BC36-75E38BB2E4D5}"/>
    </a:ext>
  </a:extLst>
</a:theme>
</file>

<file path=ppt/theme/theme2.xml><?xml version="1.0" encoding="utf-8"?>
<a:theme xmlns:a="http://schemas.openxmlformats.org/drawingml/2006/main" name="L1 - Basic of C++">
  <a:themeElements>
    <a:clrScheme name="L1 - Basic of C++ 9">
      <a:dk1>
        <a:srgbClr val="000000"/>
      </a:dk1>
      <a:lt1>
        <a:srgbClr val="FFFFFF"/>
      </a:lt1>
      <a:dk2>
        <a:srgbClr val="003399"/>
      </a:dk2>
      <a:lt2>
        <a:srgbClr val="666699"/>
      </a:lt2>
      <a:accent1>
        <a:srgbClr val="009999"/>
      </a:accent1>
      <a:accent2>
        <a:srgbClr val="4C6D4E"/>
      </a:accent2>
      <a:accent3>
        <a:srgbClr val="FFFFFF"/>
      </a:accent3>
      <a:accent4>
        <a:srgbClr val="000000"/>
      </a:accent4>
      <a:accent5>
        <a:srgbClr val="AACACA"/>
      </a:accent5>
      <a:accent6>
        <a:srgbClr val="446246"/>
      </a:accent6>
      <a:hlink>
        <a:srgbClr val="4C6D80"/>
      </a:hlink>
      <a:folHlink>
        <a:srgbClr val="B2B2B2"/>
      </a:folHlink>
    </a:clrScheme>
    <a:fontScheme name="L1 - Basic of C++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L1 - Basic of C++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- Basic of C++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- Basic of C++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- Basic of C++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- Basic of C++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- Basic of C++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- Basic of C++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 - Basic of C++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 - Basic of C++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CS2106</Template>
  <TotalTime>8561</TotalTime>
  <Words>5599</Words>
  <Application>Microsoft Office PowerPoint</Application>
  <PresentationFormat>Widescreen</PresentationFormat>
  <Paragraphs>585</Paragraphs>
  <Slides>66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66</vt:i4>
      </vt:variant>
    </vt:vector>
  </HeadingPairs>
  <TitlesOfParts>
    <vt:vector size="80" baseType="lpstr">
      <vt:lpstr>Arial</vt:lpstr>
      <vt:lpstr>Arial Black</vt:lpstr>
      <vt:lpstr>Calibri</vt:lpstr>
      <vt:lpstr>Calibri Light</vt:lpstr>
      <vt:lpstr>Cambria</vt:lpstr>
      <vt:lpstr>Cambria Math</vt:lpstr>
      <vt:lpstr>DengXian</vt:lpstr>
      <vt:lpstr>Garamond</vt:lpstr>
      <vt:lpstr>Times New Roman</vt:lpstr>
      <vt:lpstr>Wingdings</vt:lpstr>
      <vt:lpstr>Wingdings 2</vt:lpstr>
      <vt:lpstr>CS2106</vt:lpstr>
      <vt:lpstr>L1 - Basic of C++</vt:lpstr>
      <vt:lpstr>HDOfficeLightV0</vt:lpstr>
      <vt:lpstr>IT5005 Artificial Intelligence</vt:lpstr>
      <vt:lpstr>Topics Covered</vt:lpstr>
      <vt:lpstr>Topics Covered</vt:lpstr>
      <vt:lpstr>Motivation</vt:lpstr>
      <vt:lpstr>4.1 Motivation </vt:lpstr>
      <vt:lpstr>4.1 Motivation </vt:lpstr>
      <vt:lpstr>Logical entailment</vt:lpstr>
      <vt:lpstr>4.2 Logical Entailment</vt:lpstr>
      <vt:lpstr>4.2 Logical Entailment</vt:lpstr>
      <vt:lpstr>4.2 Logical Entailment</vt:lpstr>
      <vt:lpstr>model checking</vt:lpstr>
      <vt:lpstr>4.3 Model Checking</vt:lpstr>
      <vt:lpstr>4.3 Model Checking</vt:lpstr>
      <vt:lpstr>4.3 Model Checking</vt:lpstr>
      <vt:lpstr>4.3 Model Checking</vt:lpstr>
      <vt:lpstr>4.3 Model Checking</vt:lpstr>
      <vt:lpstr>4.3 Model Checking</vt:lpstr>
      <vt:lpstr>4.3 Model Checking</vt:lpstr>
      <vt:lpstr>resolution</vt:lpstr>
      <vt:lpstr>4.4 Resolution</vt:lpstr>
      <vt:lpstr>4.4 Resolution</vt:lpstr>
      <vt:lpstr>4.4 Resolution</vt:lpstr>
      <vt:lpstr>4.4 Resolution</vt:lpstr>
      <vt:lpstr>4.4 Resolution</vt:lpstr>
      <vt:lpstr>4.4 Resolution</vt:lpstr>
      <vt:lpstr>conjunctive normal forms</vt:lpstr>
      <vt:lpstr>4.5 Conjunctive Normal Form</vt:lpstr>
      <vt:lpstr>4.5 Conjunctive Normal Form</vt:lpstr>
      <vt:lpstr>definite and horn clauses</vt:lpstr>
      <vt:lpstr>4.6 Definite and Horn Clauses</vt:lpstr>
      <vt:lpstr>4.6 Definite and Horn Clauses</vt:lpstr>
      <vt:lpstr>4.6 Definite and Horn Clauses</vt:lpstr>
      <vt:lpstr>forward and backward chaining</vt:lpstr>
      <vt:lpstr>4.7 Forward and Backward Chaining</vt:lpstr>
      <vt:lpstr>4.7.1 Forward Chaining</vt:lpstr>
      <vt:lpstr>4.7.1 Forward Chaining</vt:lpstr>
      <vt:lpstr>4.7.1 Forward Chaining</vt:lpstr>
      <vt:lpstr>4.7.1 Forward Chaining</vt:lpstr>
      <vt:lpstr>4.7.2 Backward Chaining</vt:lpstr>
      <vt:lpstr>4.7.2 Backward Chaining</vt:lpstr>
      <vt:lpstr>4.7.2 Backward Chaining</vt:lpstr>
      <vt:lpstr>extending to first order logic</vt:lpstr>
      <vt:lpstr>4.8 Extending to First Order Logic</vt:lpstr>
      <vt:lpstr>4.8.1 Reduction to Propositional Statements</vt:lpstr>
      <vt:lpstr>4.8.1 Reduction to Propositional Statements</vt:lpstr>
      <vt:lpstr>4.8.1 Reduction to Propositional Statements</vt:lpstr>
      <vt:lpstr>4.8.1 Reduction to Propositional Statements</vt:lpstr>
      <vt:lpstr>4.8.1 Reduction to Propositional Statements</vt:lpstr>
      <vt:lpstr>4.8.2 Unification and Generalized Modus Ponens</vt:lpstr>
      <vt:lpstr>4.8.2 Unification and Generalized Modus Ponens</vt:lpstr>
      <vt:lpstr>4.8.2 Unification and Generalized Modus Ponens</vt:lpstr>
      <vt:lpstr>4.8.2 Unification and Generalized Modus Ponens</vt:lpstr>
      <vt:lpstr>4.8.2 Unification and Generalized Modus Ponens</vt:lpstr>
      <vt:lpstr>4.8.3 Forward Chaining in First Order Logic</vt:lpstr>
      <vt:lpstr>4.8.3 Forward Chaining in First Order Logic</vt:lpstr>
      <vt:lpstr>4.8.3 Forward Chaining in First Order Logic</vt:lpstr>
      <vt:lpstr>4.8.3 Forward Chaining in First Order Logic</vt:lpstr>
      <vt:lpstr>4.8.3 Forward Chaining in First Order Logic</vt:lpstr>
      <vt:lpstr>4.8.3 Forward Chaining in First Order Logic</vt:lpstr>
      <vt:lpstr>4.8.3 Forward Chaining in First Order Logic</vt:lpstr>
      <vt:lpstr>4.8.4 Backward Chaining in First Order Logic</vt:lpstr>
      <vt:lpstr>4.8.4 Backward Chaining in First Order Logic</vt:lpstr>
      <vt:lpstr>4.8.4 Backward Chaining in First Order Logic</vt:lpstr>
      <vt:lpstr>4.8.4 Backward Chaining in First Order Logic</vt:lpstr>
      <vt:lpstr>4.8.4 Backward Chaining in First Order Logic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Adipranoto</dc:creator>
  <cp:lastModifiedBy>Tan Keng Yan, Colin</cp:lastModifiedBy>
  <cp:revision>395</cp:revision>
  <dcterms:created xsi:type="dcterms:W3CDTF">2022-01-23T09:22:42Z</dcterms:created>
  <dcterms:modified xsi:type="dcterms:W3CDTF">2024-03-05T04:31:11Z</dcterms:modified>
</cp:coreProperties>
</file>